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9"/>
  </p:notesMasterIdLst>
  <p:sldIdLst>
    <p:sldId id="256" r:id="rId3"/>
    <p:sldId id="264" r:id="rId4"/>
    <p:sldId id="269" r:id="rId5"/>
    <p:sldId id="280" r:id="rId6"/>
    <p:sldId id="275" r:id="rId7"/>
    <p:sldId id="276" r:id="rId8"/>
    <p:sldId id="294" r:id="rId9"/>
    <p:sldId id="277" r:id="rId10"/>
    <p:sldId id="295" r:id="rId11"/>
    <p:sldId id="296" r:id="rId12"/>
    <p:sldId id="298" r:id="rId13"/>
    <p:sldId id="290" r:id="rId14"/>
    <p:sldId id="291" r:id="rId15"/>
    <p:sldId id="283" r:id="rId16"/>
    <p:sldId id="281" r:id="rId17"/>
    <p:sldId id="286" r:id="rId18"/>
    <p:sldId id="287" r:id="rId19"/>
    <p:sldId id="282" r:id="rId20"/>
    <p:sldId id="288" r:id="rId21"/>
    <p:sldId id="284" r:id="rId22"/>
    <p:sldId id="289" r:id="rId23"/>
    <p:sldId id="285" r:id="rId24"/>
    <p:sldId id="297" r:id="rId25"/>
    <p:sldId id="279" r:id="rId26"/>
    <p:sldId id="292" r:id="rId27"/>
    <p:sldId id="274"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7D41F09A-A412-9B48-9D10-6B7A0861827B}">
          <p14:sldIdLst>
            <p14:sldId id="256"/>
            <p14:sldId id="264"/>
            <p14:sldId id="269"/>
          </p14:sldIdLst>
        </p14:section>
        <p14:section name="Background Information &amp; Considerations" id="{32AFBEF1-2722-634A-A77F-A3CC5CEA7519}">
          <p14:sldIdLst>
            <p14:sldId id="280"/>
            <p14:sldId id="275"/>
            <p14:sldId id="276"/>
            <p14:sldId id="294"/>
            <p14:sldId id="277"/>
            <p14:sldId id="295"/>
            <p14:sldId id="296"/>
            <p14:sldId id="298"/>
          </p14:sldIdLst>
        </p14:section>
        <p14:section name="A Process for Shared Visioning in Research, Outreach &amp; Inclusion" id="{86D64C39-F42C-0A43-8BC7-515CC8888B3A}">
          <p14:sldIdLst>
            <p14:sldId id="290"/>
            <p14:sldId id="291"/>
          </p14:sldIdLst>
        </p14:section>
        <p14:section name="A Vision to Develpp &amp; Apply a Social Justice Model" id="{84FA6646-508B-9245-8A1D-C3F3F2BA4B69}">
          <p14:sldIdLst>
            <p14:sldId id="283"/>
            <p14:sldId id="281"/>
            <p14:sldId id="286"/>
            <p14:sldId id="287"/>
            <p14:sldId id="282"/>
            <p14:sldId id="288"/>
            <p14:sldId id="284"/>
            <p14:sldId id="289"/>
            <p14:sldId id="285"/>
          </p14:sldIdLst>
        </p14:section>
        <p14:section name="Closing" id="{F4B839A5-F57D-F546-874E-71A78B26315B}">
          <p14:sldIdLst>
            <p14:sldId id="297"/>
            <p14:sldId id="279"/>
            <p14:sldId id="292"/>
            <p14:sldId id="27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1C2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35"/>
    <p:restoredTop sz="85908"/>
  </p:normalViewPr>
  <p:slideViewPr>
    <p:cSldViewPr snapToGrid="0" snapToObjects="1">
      <p:cViewPr varScale="1">
        <p:scale>
          <a:sx n="105" d="100"/>
          <a:sy n="105" d="100"/>
        </p:scale>
        <p:origin x="1032"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presProps" Target="presProp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BA97D8-8EF3-E649-B75E-6AC28531363A}" type="datetimeFigureOut">
              <a:rPr lang="en-US" smtClean="0"/>
              <a:t>7/29/21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61909-6C7A-CD47-A848-7C3444861D34}" type="slidenum">
              <a:rPr lang="en-US" smtClean="0"/>
              <a:t>‹#›</a:t>
            </a:fld>
            <a:endParaRPr lang="en-US"/>
          </a:p>
        </p:txBody>
      </p:sp>
    </p:spTree>
    <p:extLst>
      <p:ext uri="{BB962C8B-B14F-4D97-AF65-F5344CB8AC3E}">
        <p14:creationId xmlns:p14="http://schemas.microsoft.com/office/powerpoint/2010/main" val="4239131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Hello! Welcome! Thank you for having me. Before I get started, I just want to let everyone know that a copy of the slides and an accessibility copy of this presentation are available on my website </a:t>
            </a:r>
            <a:r>
              <a:rPr lang="en-US" sz="1200" kern="1200" dirty="0" err="1">
                <a:solidFill>
                  <a:schemeClr val="tx1"/>
                </a:solidFill>
                <a:effectLst/>
                <a:latin typeface="+mn-lt"/>
                <a:ea typeface="+mn-ea"/>
                <a:cs typeface="+mn-cs"/>
              </a:rPr>
              <a:t>academic.mattweirick.com</a:t>
            </a:r>
            <a:r>
              <a:rPr lang="en-US" sz="1200" kern="1200" dirty="0">
                <a:solidFill>
                  <a:schemeClr val="tx1"/>
                </a:solidFill>
                <a:effectLst/>
                <a:latin typeface="+mn-lt"/>
                <a:ea typeface="+mn-ea"/>
                <a:cs typeface="+mn-cs"/>
              </a:rPr>
              <a:t>. I’ll put a link in the chat to go directly to the presentation page on my website. That link will also be available again at the end of the presentation if there’s anything you want to come back to. </a:t>
            </a:r>
          </a:p>
        </p:txBody>
      </p:sp>
      <p:sp>
        <p:nvSpPr>
          <p:cNvPr id="4" name="Slide Number Placeholder 3"/>
          <p:cNvSpPr>
            <a:spLocks noGrp="1"/>
          </p:cNvSpPr>
          <p:nvPr>
            <p:ph type="sldNum" sz="quarter" idx="5"/>
          </p:nvPr>
        </p:nvSpPr>
        <p:spPr/>
        <p:txBody>
          <a:bodyPr/>
          <a:lstStyle/>
          <a:p>
            <a:fld id="{D4E61909-6C7A-CD47-A848-7C3444861D34}" type="slidenum">
              <a:rPr lang="en-US" smtClean="0"/>
              <a:t>1</a:t>
            </a:fld>
            <a:endParaRPr lang="en-US"/>
          </a:p>
        </p:txBody>
      </p:sp>
    </p:spTree>
    <p:extLst>
      <p:ext uri="{BB962C8B-B14F-4D97-AF65-F5344CB8AC3E}">
        <p14:creationId xmlns:p14="http://schemas.microsoft.com/office/powerpoint/2010/main" val="1492891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Pedagogy of the Oppressed, Freire writes “[l]</a:t>
            </a:r>
            <a:r>
              <a:rPr lang="en-US" sz="1200" kern="1200" dirty="0" err="1">
                <a:solidFill>
                  <a:schemeClr val="tx1"/>
                </a:solidFill>
                <a:effectLst/>
                <a:latin typeface="+mn-lt"/>
                <a:ea typeface="+mn-ea"/>
                <a:cs typeface="+mn-cs"/>
              </a:rPr>
              <a:t>eaders</a:t>
            </a:r>
            <a:r>
              <a:rPr lang="en-US" sz="1200" kern="1200" dirty="0">
                <a:solidFill>
                  <a:schemeClr val="tx1"/>
                </a:solidFill>
                <a:effectLst/>
                <a:latin typeface="+mn-lt"/>
                <a:ea typeface="+mn-ea"/>
                <a:cs typeface="+mn-cs"/>
              </a:rPr>
              <a:t> who do not act dialogically, but insist on imposing their decisions, do not organize the people—they manipulate them. They do not liberate, nor are they liberated: they oppress.” This centers, for me, the importance of dialogue and active listening as we approach shared decision-making. I also use this quote because I want to center pedagogy in the work that I do. I think that research and outreach are both pedagogically-informed, and pedagogy help us be intentional in our approach. Similarly, I think it’s impossible to only do anti-racist and social justice work in only one context, but instead, it has to be part of all of the aspects of our work and all aspects of our lives. The image on the right taken by Volodymyr </a:t>
            </a:r>
            <a:r>
              <a:rPr lang="en-US" sz="1200" kern="1200" dirty="0" err="1">
                <a:solidFill>
                  <a:schemeClr val="tx1"/>
                </a:solidFill>
                <a:effectLst/>
                <a:latin typeface="+mn-lt"/>
                <a:ea typeface="+mn-ea"/>
                <a:cs typeface="+mn-cs"/>
              </a:rPr>
              <a:t>Hryshchenko</a:t>
            </a:r>
            <a:r>
              <a:rPr lang="en-US" sz="1200" kern="1200" dirty="0">
                <a:solidFill>
                  <a:schemeClr val="tx1"/>
                </a:solidFill>
                <a:effectLst/>
                <a:latin typeface="+mn-lt"/>
                <a:ea typeface="+mn-ea"/>
                <a:cs typeface="+mn-cs"/>
              </a:rPr>
              <a:t> shows note cards organized into a speech bubble with an ellipsis in the middle. </a:t>
            </a:r>
          </a:p>
        </p:txBody>
      </p:sp>
      <p:sp>
        <p:nvSpPr>
          <p:cNvPr id="4" name="Slide Number Placeholder 3"/>
          <p:cNvSpPr>
            <a:spLocks noGrp="1"/>
          </p:cNvSpPr>
          <p:nvPr>
            <p:ph type="sldNum" sz="quarter" idx="5"/>
          </p:nvPr>
        </p:nvSpPr>
        <p:spPr/>
        <p:txBody>
          <a:bodyPr/>
          <a:lstStyle/>
          <a:p>
            <a:fld id="{D4E61909-6C7A-CD47-A848-7C3444861D34}" type="slidenum">
              <a:rPr lang="en-US" smtClean="0"/>
              <a:t>10</a:t>
            </a:fld>
            <a:endParaRPr lang="en-US"/>
          </a:p>
        </p:txBody>
      </p:sp>
    </p:spTree>
    <p:extLst>
      <p:ext uri="{BB962C8B-B14F-4D97-AF65-F5344CB8AC3E}">
        <p14:creationId xmlns:p14="http://schemas.microsoft.com/office/powerpoint/2010/main" val="4090595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Finally, Ruth Wilson Gilmore recently said “sit on committees that make decisions, not committees that make reports.” This really stuck with me because it’s a reminder of the importance of making decisions, a reminder not to be afraid to make decisions, and a reminder that decisions are active and they move us forward. For information professionals in particular, I think this is also a reminder that we can continue to collect data and organize information, but we have to be willing to do something with it, to take action, to make informed decisions. Freire also wrote “it’s in making decisions that we learn to decide,’ which I think reminds us that decision-making is its own skill that we develop throughout a lifetime, and shared decision-making is a skill that we have to develop together and that asks different contributions of us in each group. The image on the right by Stephan </a:t>
            </a:r>
            <a:r>
              <a:rPr lang="en-US" sz="1200" kern="1200" dirty="0" err="1">
                <a:solidFill>
                  <a:schemeClr val="tx1"/>
                </a:solidFill>
                <a:effectLst/>
                <a:latin typeface="+mn-lt"/>
                <a:ea typeface="+mn-ea"/>
                <a:cs typeface="+mn-cs"/>
              </a:rPr>
              <a:t>Röhl</a:t>
            </a:r>
            <a:r>
              <a:rPr lang="en-US" sz="1200" kern="1200" dirty="0">
                <a:solidFill>
                  <a:schemeClr val="tx1"/>
                </a:solidFill>
                <a:effectLst/>
                <a:latin typeface="+mn-lt"/>
                <a:ea typeface="+mn-ea"/>
                <a:cs typeface="+mn-cs"/>
              </a:rPr>
              <a:t> is of Ruth Wilson Gilmore presenting at a podium. </a:t>
            </a:r>
          </a:p>
        </p:txBody>
      </p:sp>
      <p:sp>
        <p:nvSpPr>
          <p:cNvPr id="4" name="Slide Number Placeholder 3"/>
          <p:cNvSpPr>
            <a:spLocks noGrp="1"/>
          </p:cNvSpPr>
          <p:nvPr>
            <p:ph type="sldNum" sz="quarter" idx="5"/>
          </p:nvPr>
        </p:nvSpPr>
        <p:spPr/>
        <p:txBody>
          <a:bodyPr/>
          <a:lstStyle/>
          <a:p>
            <a:fld id="{D4E61909-6C7A-CD47-A848-7C3444861D34}" type="slidenum">
              <a:rPr lang="en-US" smtClean="0"/>
              <a:t>11</a:t>
            </a:fld>
            <a:endParaRPr lang="en-US"/>
          </a:p>
        </p:txBody>
      </p:sp>
    </p:spTree>
    <p:extLst>
      <p:ext uri="{BB962C8B-B14F-4D97-AF65-F5344CB8AC3E}">
        <p14:creationId xmlns:p14="http://schemas.microsoft.com/office/powerpoint/2010/main" val="3655085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all of this in mind, I want to shift into thinking about vision by imagining a possible process for shared visioning around research, outreach, and inclusion that I think relates to every priority of the strategic plan, because these three items—research, outreach, and inclusion—are pretty expansive. And the process is a little bit vague here, but I think it moves us into thinking about ways to engage and inform the work. </a:t>
            </a:r>
          </a:p>
        </p:txBody>
      </p:sp>
      <p:sp>
        <p:nvSpPr>
          <p:cNvPr id="4" name="Slide Number Placeholder 3"/>
          <p:cNvSpPr>
            <a:spLocks noGrp="1"/>
          </p:cNvSpPr>
          <p:nvPr>
            <p:ph type="sldNum" sz="quarter" idx="5"/>
          </p:nvPr>
        </p:nvSpPr>
        <p:spPr/>
        <p:txBody>
          <a:bodyPr/>
          <a:lstStyle/>
          <a:p>
            <a:fld id="{D4E61909-6C7A-CD47-A848-7C3444861D34}" type="slidenum">
              <a:rPr lang="en-US" smtClean="0"/>
              <a:t>12</a:t>
            </a:fld>
            <a:endParaRPr lang="en-US"/>
          </a:p>
        </p:txBody>
      </p:sp>
    </p:spTree>
    <p:extLst>
      <p:ext uri="{BB962C8B-B14F-4D97-AF65-F5344CB8AC3E}">
        <p14:creationId xmlns:p14="http://schemas.microsoft.com/office/powerpoint/2010/main" val="3095562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quick overview of the process that I’m imagining. I think it connects well both to my values and to the organization values in the service of achieving the vision that’s already set out in the strategic plan. There are sort of 6 steps that are presented here linearly for the sake of simplicity, but that I think form a more iterative and messy process than the diagram displays. But the six actions are listen, learn, reflect, advocate, communicate, and engage. In listening, I want to center colleagues’ existing goals, destinations, desires, and work to recognize both what work is already happening and what work people would like to see happening. In learning, I’d like to center learning about the past, what has worked and what hasn’t, the institutional context, what processes are already in place and how they work or don’t work, and to explore existing documentation. In reflecting, I want to make time to explore what I’ve heard and what I’ve learned and to think about what is needed and what is shared. In thinking about reflection, I’m also thinking about reflection as an assessment activity and about assessment as an act of care, which will come up a few more times in this presentation. I think assessment can be a temperature or well-being check, and act of care to make sure we’re succeeding together and moving together. As a not super relevant but fun and demonstrative example, if we took the entire Library staff down to LA and went to hike up to the Hollywood sign together, in order to keep our group moving together, we would probably have to check-in with people at the back to make sure they’re doing alright, see if they need breaks, and make sure they have what they need, and we would have to communicate that throughout the group, maybe ask the people in the front to slow down or take a break with us or help provide some of that support so we can move together. In this example, there are likely many visual cues that make it easy to know when to check-in, but we have to work to identify those moments and identify when support is needed and what support is needed. In advocating, I want to align our work with the vision and goals, and advocate for that vision to make space for new work and priorities, which might mean shifting where we focus our efforts in line with where we focus our priorities. In communicating, I want to share the vision with stakeholders and engage stakeholders in a dialogue about the vision. The work of communicating and engaging is directly related to organizational values as well as to Priority 5 of the strategic plan where I think it is important to leverage existing partnership and create new partnerships to achieve the shared vision.</a:t>
            </a:r>
          </a:p>
          <a:p>
            <a:endParaRPr lang="en-US" dirty="0"/>
          </a:p>
          <a:p>
            <a:r>
              <a:rPr lang="en-US" dirty="0"/>
              <a:t>Reflection as assessment; assessment as care</a:t>
            </a:r>
          </a:p>
          <a:p>
            <a:r>
              <a:rPr lang="en-US" dirty="0"/>
              <a:t>Communicate &amp; Engage: Mention leveraging existing partnership and creating new partnerships – relate to Priority 5</a:t>
            </a:r>
          </a:p>
          <a:p>
            <a:endParaRPr lang="en-US" dirty="0"/>
          </a:p>
          <a:p>
            <a:pPr lvl="0"/>
            <a:r>
              <a:rPr lang="en-US" dirty="0"/>
              <a:t>Listen</a:t>
            </a:r>
          </a:p>
          <a:p>
            <a:pPr lvl="1"/>
            <a:r>
              <a:rPr lang="en-US" dirty="0"/>
              <a:t>Colleagues' goals, destinations, desires</a:t>
            </a:r>
          </a:p>
          <a:p>
            <a:pPr lvl="0"/>
            <a:r>
              <a:rPr lang="en-US" dirty="0"/>
              <a:t>Learn</a:t>
            </a:r>
          </a:p>
          <a:p>
            <a:pPr lvl="1"/>
            <a:r>
              <a:rPr lang="en-US" dirty="0"/>
              <a:t>Context</a:t>
            </a:r>
          </a:p>
          <a:p>
            <a:pPr lvl="1"/>
            <a:r>
              <a:rPr lang="en-US" dirty="0"/>
              <a:t>Documentation</a:t>
            </a:r>
          </a:p>
          <a:p>
            <a:pPr lvl="1"/>
            <a:r>
              <a:rPr lang="en-US" dirty="0"/>
              <a:t>Processes</a:t>
            </a:r>
          </a:p>
          <a:p>
            <a:pPr lvl="1"/>
            <a:r>
              <a:rPr lang="en-US" dirty="0"/>
              <a:t>Past</a:t>
            </a:r>
          </a:p>
          <a:p>
            <a:pPr lvl="0"/>
            <a:r>
              <a:rPr lang="en-US" dirty="0"/>
              <a:t>Reflect</a:t>
            </a:r>
          </a:p>
          <a:p>
            <a:pPr lvl="1"/>
            <a:r>
              <a:rPr lang="en-US" dirty="0"/>
              <a:t>Identify what is shared</a:t>
            </a:r>
          </a:p>
          <a:p>
            <a:pPr lvl="1"/>
            <a:r>
              <a:rPr lang="en-US" dirty="0"/>
              <a:t>Consider what is needed</a:t>
            </a:r>
          </a:p>
          <a:p>
            <a:pPr lvl="0"/>
            <a:r>
              <a:rPr lang="en-US" dirty="0"/>
              <a:t>Advocate</a:t>
            </a:r>
          </a:p>
          <a:p>
            <a:pPr lvl="1"/>
            <a:r>
              <a:rPr lang="en-US" dirty="0"/>
              <a:t>Align our work with the vision and goals</a:t>
            </a:r>
          </a:p>
          <a:p>
            <a:pPr lvl="1"/>
            <a:r>
              <a:rPr lang="en-US" dirty="0"/>
              <a:t>Make space for new work and priorities</a:t>
            </a:r>
          </a:p>
          <a:p>
            <a:pPr lvl="0"/>
            <a:r>
              <a:rPr lang="en-US" dirty="0"/>
              <a:t>Communicate</a:t>
            </a:r>
          </a:p>
          <a:p>
            <a:pPr lvl="1"/>
            <a:r>
              <a:rPr lang="en-US" dirty="0"/>
              <a:t>Share the vision with stakeholders</a:t>
            </a:r>
          </a:p>
          <a:p>
            <a:pPr lvl="1"/>
            <a:r>
              <a:rPr lang="en-US" dirty="0"/>
              <a:t>Develop a plan for sustainable, open, and transparent communication</a:t>
            </a:r>
          </a:p>
          <a:p>
            <a:pPr lvl="0"/>
            <a:r>
              <a:rPr lang="en-US" dirty="0"/>
              <a:t>Engage</a:t>
            </a:r>
          </a:p>
          <a:p>
            <a:pPr lvl="1"/>
            <a:r>
              <a:rPr lang="en-US" dirty="0"/>
              <a:t>Engage colleagues, users, and community in enacting the shared vision</a:t>
            </a:r>
          </a:p>
          <a:p>
            <a:endParaRPr lang="en-US" dirty="0"/>
          </a:p>
        </p:txBody>
      </p:sp>
      <p:sp>
        <p:nvSpPr>
          <p:cNvPr id="4" name="Slide Number Placeholder 3"/>
          <p:cNvSpPr>
            <a:spLocks noGrp="1"/>
          </p:cNvSpPr>
          <p:nvPr>
            <p:ph type="sldNum" sz="quarter" idx="5"/>
          </p:nvPr>
        </p:nvSpPr>
        <p:spPr/>
        <p:txBody>
          <a:bodyPr/>
          <a:lstStyle/>
          <a:p>
            <a:fld id="{D4E61909-6C7A-CD47-A848-7C3444861D34}" type="slidenum">
              <a:rPr lang="en-US" smtClean="0"/>
              <a:t>13</a:t>
            </a:fld>
            <a:endParaRPr lang="en-US"/>
          </a:p>
        </p:txBody>
      </p:sp>
    </p:spTree>
    <p:extLst>
      <p:ext uri="{BB962C8B-B14F-4D97-AF65-F5344CB8AC3E}">
        <p14:creationId xmlns:p14="http://schemas.microsoft.com/office/powerpoint/2010/main" val="2636357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with a general idea of an inclusive process for developing and enacting a shared vision, I’d like to move into sharing some of my own vision both broadly and specifically. </a:t>
            </a:r>
          </a:p>
        </p:txBody>
      </p:sp>
      <p:sp>
        <p:nvSpPr>
          <p:cNvPr id="4" name="Slide Number Placeholder 3"/>
          <p:cNvSpPr>
            <a:spLocks noGrp="1"/>
          </p:cNvSpPr>
          <p:nvPr>
            <p:ph type="sldNum" sz="quarter" idx="5"/>
          </p:nvPr>
        </p:nvSpPr>
        <p:spPr/>
        <p:txBody>
          <a:bodyPr/>
          <a:lstStyle/>
          <a:p>
            <a:fld id="{D4E61909-6C7A-CD47-A848-7C3444861D34}" type="slidenum">
              <a:rPr lang="en-US" smtClean="0"/>
              <a:t>14</a:t>
            </a:fld>
            <a:endParaRPr lang="en-US"/>
          </a:p>
        </p:txBody>
      </p:sp>
    </p:spTree>
    <p:extLst>
      <p:ext uri="{BB962C8B-B14F-4D97-AF65-F5344CB8AC3E}">
        <p14:creationId xmlns:p14="http://schemas.microsoft.com/office/powerpoint/2010/main" val="27054930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me, it’s important that anti-racist and social justice principles be enacted at a grassroots level, and I think a servant leadership model is effective at achieving this. Here, we can see the upside-down pyramid, which is a common model for servant leadership. It reminds us of our responsibility to the campus community and centers the campus community above us vertically rather than having campus community below us. In thinking about this model, it’s important to support Library employees, and employees who feel supported and engaged will provide exceptional support and service to our campus community. I think it’s important here to clarify a difference between enacting social justice through servant leadership and enacting neoliberal values through a “have it your way” approach to our community. I think employees who are supported feel empowered to say no to our community when it’s necessary to do so. This can be incredibly difficult in a profession fraught with vocational awe and in a higher education culture that makes us doubt our own agency or worry about the impact on our performance assessments. I think this need to support Library staff is demonstrated in the tenets of my vision and is demonstrated in a way that doesn’t lose sight also of our goal to support faculty, staff, and students through inclusive excellence and excellence in service. </a:t>
            </a:r>
          </a:p>
          <a:p>
            <a:endParaRPr lang="en-US" dirty="0"/>
          </a:p>
          <a:p>
            <a:r>
              <a:rPr lang="en-US" dirty="0"/>
              <a:t>Social justice through servant leadership</a:t>
            </a:r>
          </a:p>
          <a:p>
            <a:endParaRPr lang="en-US" dirty="0"/>
          </a:p>
          <a:p>
            <a:pPr lvl="0"/>
            <a:r>
              <a:rPr lang="en-US" dirty="0"/>
              <a:t>SCU Students, Staff, &amp; Faculty</a:t>
            </a:r>
          </a:p>
          <a:p>
            <a:pPr lvl="0"/>
            <a:r>
              <a:rPr lang="en-US" dirty="0"/>
              <a:t>SCU Library Employees</a:t>
            </a:r>
          </a:p>
          <a:p>
            <a:pPr lvl="0"/>
            <a:r>
              <a:rPr lang="en-US" dirty="0"/>
              <a:t>UL Leadership</a:t>
            </a:r>
          </a:p>
          <a:p>
            <a:pPr lvl="0"/>
            <a:r>
              <a:rPr lang="en-US" dirty="0"/>
              <a:t>SCU Leadership</a:t>
            </a:r>
          </a:p>
          <a:p>
            <a:endParaRPr lang="en-US" dirty="0"/>
          </a:p>
        </p:txBody>
      </p:sp>
      <p:sp>
        <p:nvSpPr>
          <p:cNvPr id="4" name="Slide Number Placeholder 3"/>
          <p:cNvSpPr>
            <a:spLocks noGrp="1"/>
          </p:cNvSpPr>
          <p:nvPr>
            <p:ph type="sldNum" sz="quarter" idx="5"/>
          </p:nvPr>
        </p:nvSpPr>
        <p:spPr/>
        <p:txBody>
          <a:bodyPr/>
          <a:lstStyle/>
          <a:p>
            <a:fld id="{D4E61909-6C7A-CD47-A848-7C3444861D34}" type="slidenum">
              <a:rPr lang="en-US" smtClean="0"/>
              <a:t>15</a:t>
            </a:fld>
            <a:endParaRPr lang="en-US"/>
          </a:p>
        </p:txBody>
      </p:sp>
    </p:spTree>
    <p:extLst>
      <p:ext uri="{BB962C8B-B14F-4D97-AF65-F5344CB8AC3E}">
        <p14:creationId xmlns:p14="http://schemas.microsoft.com/office/powerpoint/2010/main" val="3443427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Moving into specifics aspects of vision, I center the ideas of accountability and intentionality that are value-driven and user-centered. We involve users in the work via shared decision-making and structures for open, multidirectional, and transparent communication, support University Library staff via training and assessment as care, and center learners to align existing and future services and be accountable to our values. In the next slides, I’ll talk more about these ideas and specifics on how this vision might be achieved. </a:t>
            </a:r>
          </a:p>
        </p:txBody>
      </p:sp>
      <p:sp>
        <p:nvSpPr>
          <p:cNvPr id="4" name="Slide Number Placeholder 3"/>
          <p:cNvSpPr>
            <a:spLocks noGrp="1"/>
          </p:cNvSpPr>
          <p:nvPr>
            <p:ph type="sldNum" sz="quarter" idx="5"/>
          </p:nvPr>
        </p:nvSpPr>
        <p:spPr/>
        <p:txBody>
          <a:bodyPr/>
          <a:lstStyle/>
          <a:p>
            <a:fld id="{D4E61909-6C7A-CD47-A848-7C3444861D34}" type="slidenum">
              <a:rPr lang="en-US" smtClean="0"/>
              <a:t>16</a:t>
            </a:fld>
            <a:endParaRPr lang="en-US"/>
          </a:p>
        </p:txBody>
      </p:sp>
    </p:spTree>
    <p:extLst>
      <p:ext uri="{BB962C8B-B14F-4D97-AF65-F5344CB8AC3E}">
        <p14:creationId xmlns:p14="http://schemas.microsoft.com/office/powerpoint/2010/main" val="1474063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think that finding new or additional ways to involve users is particularly important. The Library already has great mechanisms for assessment, but additional opportunities for direct communication provide opportunities for accountability and a feeling that their voice is heard. Similarly, student workers can be an excellent bridge for learning about both the student and staff member experience. By empowering student workers, we can put a finger on the pulse of the university. Similarly, involving users like students and faculty helps us turn those users into advocates and activates our base to bring more people into our services and do some of the outreach for us. The image on the right by Christina @ </a:t>
            </a:r>
            <a:r>
              <a:rPr lang="en-US" sz="1200" kern="1200" dirty="0" err="1">
                <a:solidFill>
                  <a:schemeClr val="tx1"/>
                </a:solidFill>
                <a:effectLst/>
                <a:latin typeface="+mn-lt"/>
                <a:ea typeface="+mn-ea"/>
                <a:cs typeface="+mn-cs"/>
              </a:rPr>
              <a:t>wocintechchat.com</a:t>
            </a:r>
            <a:r>
              <a:rPr lang="en-US" sz="1200" kern="1200" dirty="0">
                <a:solidFill>
                  <a:schemeClr val="tx1"/>
                </a:solidFill>
                <a:effectLst/>
                <a:latin typeface="+mn-lt"/>
                <a:ea typeface="+mn-ea"/>
                <a:cs typeface="+mn-cs"/>
              </a:rPr>
              <a:t> shows a group of people gathered at a large meeting table</a:t>
            </a:r>
            <a:r>
              <a:rPr lang="en-US" dirty="0">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Turns users into advocates, activate our base</a:t>
            </a:r>
          </a:p>
        </p:txBody>
      </p:sp>
      <p:sp>
        <p:nvSpPr>
          <p:cNvPr id="4" name="Slide Number Placeholder 3"/>
          <p:cNvSpPr>
            <a:spLocks noGrp="1"/>
          </p:cNvSpPr>
          <p:nvPr>
            <p:ph type="sldNum" sz="quarter" idx="5"/>
          </p:nvPr>
        </p:nvSpPr>
        <p:spPr/>
        <p:txBody>
          <a:bodyPr/>
          <a:lstStyle/>
          <a:p>
            <a:fld id="{D4E61909-6C7A-CD47-A848-7C3444861D34}" type="slidenum">
              <a:rPr lang="en-US" smtClean="0"/>
              <a:t>17</a:t>
            </a:fld>
            <a:endParaRPr lang="en-US"/>
          </a:p>
        </p:txBody>
      </p:sp>
    </p:spTree>
    <p:extLst>
      <p:ext uri="{BB962C8B-B14F-4D97-AF65-F5344CB8AC3E}">
        <p14:creationId xmlns:p14="http://schemas.microsoft.com/office/powerpoint/2010/main" val="3891041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I’m particularly invigorated by the idea of a student advocacy or advisory board. There are really a lot of options or decisions to help make this work in any institutional context. The board can have whatever level of authority or impact people want. Depending on existing governance models, the board might be only students or include faculty and staff as well to give them a greater voice. But, the board provides the opportunity to get input on services, policies, spaces, programming, technology, and other aspects of the Library, gives us more qualitative opportunities to learn what students want and what they’re thinking, and provides a structure for both communication and accountability. As we consider the budget and recruitment, I think there are ways to also center EDI and anti-racist praxis in the formation and advocacy of the group, especially by financially compensating members and centering members from oppressed or marginalized groups. </a:t>
            </a:r>
            <a:endParaRPr lang="en-US" dirty="0"/>
          </a:p>
          <a:p>
            <a:endParaRPr lang="en-US" dirty="0"/>
          </a:p>
          <a:p>
            <a:r>
              <a:rPr lang="en-US" dirty="0"/>
              <a:t>Relate back to organizational values</a:t>
            </a:r>
          </a:p>
          <a:p>
            <a:r>
              <a:rPr lang="en-US" dirty="0"/>
              <a:t>Related to Priority 5: Build and Sustain Distinctive Collaborations and Partnerships</a:t>
            </a:r>
          </a:p>
        </p:txBody>
      </p:sp>
      <p:sp>
        <p:nvSpPr>
          <p:cNvPr id="4" name="Slide Number Placeholder 3"/>
          <p:cNvSpPr>
            <a:spLocks noGrp="1"/>
          </p:cNvSpPr>
          <p:nvPr>
            <p:ph type="sldNum" sz="quarter" idx="5"/>
          </p:nvPr>
        </p:nvSpPr>
        <p:spPr/>
        <p:txBody>
          <a:bodyPr/>
          <a:lstStyle/>
          <a:p>
            <a:fld id="{D4E61909-6C7A-CD47-A848-7C3444861D34}" type="slidenum">
              <a:rPr lang="en-US" smtClean="0"/>
              <a:t>18</a:t>
            </a:fld>
            <a:endParaRPr lang="en-US"/>
          </a:p>
        </p:txBody>
      </p:sp>
    </p:spTree>
    <p:extLst>
      <p:ext uri="{BB962C8B-B14F-4D97-AF65-F5344CB8AC3E}">
        <p14:creationId xmlns:p14="http://schemas.microsoft.com/office/powerpoint/2010/main" val="3982215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involving users in the vision and making sure that the future is user-centered, I think it’s important not to lose sight of staff and to ensure that staff feel supported and empowered to do good work and to do work that’s aligned with the vision. Especially with social justice and anti-racist work, I think it’s impossible to truly do the work unless everyone is committed to doing it together and feels supported in doing the work and holding the Library accountable when necessary. We have to support library staff and again center assessment as a form of care or a way of checking in. Surveys, regular check-ins with managers, or stay interviews are all ways of doing this as long as they are centered on staff and on care rather than on a performance of listening. I this sense, I think the Library climate survey and landscape analysis mentioned in Priority 3, Goal 2 could be really helpful to inform this aspect and to help align work in this area with what is needed. The image on the right by Rabie </a:t>
            </a:r>
            <a:r>
              <a:rPr lang="en-US" sz="1200" kern="1200" dirty="0" err="1">
                <a:solidFill>
                  <a:schemeClr val="tx1"/>
                </a:solidFill>
                <a:effectLst/>
                <a:latin typeface="+mn-lt"/>
                <a:ea typeface="+mn-ea"/>
                <a:cs typeface="+mn-cs"/>
              </a:rPr>
              <a:t>Madaci</a:t>
            </a:r>
            <a:r>
              <a:rPr lang="en-US" sz="1200" kern="1200" dirty="0">
                <a:solidFill>
                  <a:schemeClr val="tx1"/>
                </a:solidFill>
                <a:effectLst/>
                <a:latin typeface="+mn-lt"/>
                <a:ea typeface="+mn-ea"/>
                <a:cs typeface="+mn-cs"/>
              </a:rPr>
              <a:t> shows someone using a stack of books to reach a higher shelf.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Also aligns with Priority 3: Strengthen the Library’s Long-term Organizational Health and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D4E61909-6C7A-CD47-A848-7C3444861D34}" type="slidenum">
              <a:rPr lang="en-US" smtClean="0"/>
              <a:t>19</a:t>
            </a:fld>
            <a:endParaRPr lang="en-US"/>
          </a:p>
        </p:txBody>
      </p:sp>
    </p:spTree>
    <p:extLst>
      <p:ext uri="{BB962C8B-B14F-4D97-AF65-F5344CB8AC3E}">
        <p14:creationId xmlns:p14="http://schemas.microsoft.com/office/powerpoint/2010/main" val="9302338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So, I’ll just take a quick minute to give some background about myself and who I am. Theoretically everyone has seen my CV and cover letter. I have a background in English, but while I was getting my MSLS, I got particularly interested in public health. I’ve worked as the Community Workshop Series coordinator at UNC, and I have a recent article about that experience that I’ll share at the end of the presentation. I’ve worked for a non-profit in NC advancing equity and social justice throughout the state, as a photographer for the North Carolina AIDS Action Network, and with a startup working to provide consumer health information. But we’re also all people outside of work. I like fantasy novels, and have a particularly tendency to choose not-so-great-ones, and I love both Gilmore and Gossip Girls, though I haven’t yet decided if I’ll watch the new TV version of Gossip Girls. I like board games, especially when they’re unnecessarily complicated and have multiple rulebooks. And, I’m currently living in the Old North State, North Carolina. The image on the right is a photo of me taken by my brother.</a:t>
            </a:r>
          </a:p>
        </p:txBody>
      </p:sp>
      <p:sp>
        <p:nvSpPr>
          <p:cNvPr id="4" name="Slide Number Placeholder 3"/>
          <p:cNvSpPr>
            <a:spLocks noGrp="1"/>
          </p:cNvSpPr>
          <p:nvPr>
            <p:ph type="sldNum" sz="quarter" idx="5"/>
          </p:nvPr>
        </p:nvSpPr>
        <p:spPr/>
        <p:txBody>
          <a:bodyPr/>
          <a:lstStyle/>
          <a:p>
            <a:fld id="{D4E61909-6C7A-CD47-A848-7C3444861D34}" type="slidenum">
              <a:rPr lang="en-US" smtClean="0"/>
              <a:t>2</a:t>
            </a:fld>
            <a:endParaRPr lang="en-US"/>
          </a:p>
        </p:txBody>
      </p:sp>
    </p:spTree>
    <p:extLst>
      <p:ext uri="{BB962C8B-B14F-4D97-AF65-F5344CB8AC3E}">
        <p14:creationId xmlns:p14="http://schemas.microsoft.com/office/powerpoint/2010/main" val="41671323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Skipped slide. </a:t>
            </a:r>
          </a:p>
          <a:p>
            <a:endParaRPr lang="en-US" dirty="0"/>
          </a:p>
          <a:p>
            <a:r>
              <a:rPr lang="en-US" dirty="0"/>
              <a:t>Also aligns with Priority 3: Strengthen the Library’s Long-term Organizational Health and Success</a:t>
            </a:r>
          </a:p>
        </p:txBody>
      </p:sp>
      <p:sp>
        <p:nvSpPr>
          <p:cNvPr id="4" name="Slide Number Placeholder 3"/>
          <p:cNvSpPr>
            <a:spLocks noGrp="1"/>
          </p:cNvSpPr>
          <p:nvPr>
            <p:ph type="sldNum" sz="quarter" idx="5"/>
          </p:nvPr>
        </p:nvSpPr>
        <p:spPr/>
        <p:txBody>
          <a:bodyPr/>
          <a:lstStyle/>
          <a:p>
            <a:fld id="{D4E61909-6C7A-CD47-A848-7C3444861D34}" type="slidenum">
              <a:rPr lang="en-US" smtClean="0"/>
              <a:t>20</a:t>
            </a:fld>
            <a:endParaRPr lang="en-US"/>
          </a:p>
        </p:txBody>
      </p:sp>
    </p:spTree>
    <p:extLst>
      <p:ext uri="{BB962C8B-B14F-4D97-AF65-F5344CB8AC3E}">
        <p14:creationId xmlns:p14="http://schemas.microsoft.com/office/powerpoint/2010/main" val="32994767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Finally, I think it’s important to center learners, which I think is distinct from involving our users. Here, I think learners can be just about anyone, but I specifically identify students, library staff, and faculty as possible learners. And I mention assessment as care here again to think about ways that assessment of learning can be an act of care rather than metrics to convey value. The image on the right by </a:t>
            </a:r>
            <a:r>
              <a:rPr lang="en-US" sz="1200" kern="1200" dirty="0" err="1">
                <a:solidFill>
                  <a:schemeClr val="tx1"/>
                </a:solidFill>
                <a:effectLst/>
                <a:latin typeface="+mn-lt"/>
                <a:ea typeface="+mn-ea"/>
                <a:cs typeface="+mn-cs"/>
              </a:rPr>
              <a:t>javier</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trueba</a:t>
            </a:r>
            <a:r>
              <a:rPr lang="en-US" sz="1200" kern="1200" dirty="0">
                <a:solidFill>
                  <a:schemeClr val="tx1"/>
                </a:solidFill>
                <a:effectLst/>
                <a:latin typeface="+mn-lt"/>
                <a:ea typeface="+mn-ea"/>
                <a:cs typeface="+mn-cs"/>
              </a:rPr>
              <a:t> shows a person hugging a book and standing in front of a group of people sitting at desks.</a:t>
            </a:r>
          </a:p>
        </p:txBody>
      </p:sp>
      <p:sp>
        <p:nvSpPr>
          <p:cNvPr id="4" name="Slide Number Placeholder 3"/>
          <p:cNvSpPr>
            <a:spLocks noGrp="1"/>
          </p:cNvSpPr>
          <p:nvPr>
            <p:ph type="sldNum" sz="quarter" idx="5"/>
          </p:nvPr>
        </p:nvSpPr>
        <p:spPr/>
        <p:txBody>
          <a:bodyPr/>
          <a:lstStyle/>
          <a:p>
            <a:fld id="{D4E61909-6C7A-CD47-A848-7C3444861D34}" type="slidenum">
              <a:rPr lang="en-US" smtClean="0"/>
              <a:t>21</a:t>
            </a:fld>
            <a:endParaRPr lang="en-US"/>
          </a:p>
        </p:txBody>
      </p:sp>
    </p:spTree>
    <p:extLst>
      <p:ext uri="{BB962C8B-B14F-4D97-AF65-F5344CB8AC3E}">
        <p14:creationId xmlns:p14="http://schemas.microsoft.com/office/powerpoint/2010/main" val="22157117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centering learners, I’m thinking about learner-centered and value-driven design across services and programs. This requires recognizing our shared values and recognizing how we can enact those values. It might also mean recognizing universal design in the implementation of services, programs, and spaces. For research &amp; outreach services in particular, I think it’s helpful to center peer-to-peer services and again to rely on student workers to help us center our learners in the design of things from research guides and research help to events, tours, and other outreach. </a:t>
            </a:r>
          </a:p>
          <a:p>
            <a:endParaRPr lang="en-US" dirty="0"/>
          </a:p>
          <a:p>
            <a:r>
              <a:rPr lang="en-US" dirty="0"/>
              <a:t>Value-driven</a:t>
            </a:r>
          </a:p>
        </p:txBody>
      </p:sp>
      <p:sp>
        <p:nvSpPr>
          <p:cNvPr id="4" name="Slide Number Placeholder 3"/>
          <p:cNvSpPr>
            <a:spLocks noGrp="1"/>
          </p:cNvSpPr>
          <p:nvPr>
            <p:ph type="sldNum" sz="quarter" idx="5"/>
          </p:nvPr>
        </p:nvSpPr>
        <p:spPr/>
        <p:txBody>
          <a:bodyPr/>
          <a:lstStyle/>
          <a:p>
            <a:fld id="{D4E61909-6C7A-CD47-A848-7C3444861D34}" type="slidenum">
              <a:rPr lang="en-US" smtClean="0"/>
              <a:t>22</a:t>
            </a:fld>
            <a:endParaRPr lang="en-US"/>
          </a:p>
        </p:txBody>
      </p:sp>
    </p:spTree>
    <p:extLst>
      <p:ext uri="{BB962C8B-B14F-4D97-AF65-F5344CB8AC3E}">
        <p14:creationId xmlns:p14="http://schemas.microsoft.com/office/powerpoint/2010/main" val="3495733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really just want to wrap up quickly with some of my own DEIA work to show past precedent for future work. </a:t>
            </a:r>
          </a:p>
        </p:txBody>
      </p:sp>
      <p:sp>
        <p:nvSpPr>
          <p:cNvPr id="4" name="Slide Number Placeholder 3"/>
          <p:cNvSpPr>
            <a:spLocks noGrp="1"/>
          </p:cNvSpPr>
          <p:nvPr>
            <p:ph type="sldNum" sz="quarter" idx="5"/>
          </p:nvPr>
        </p:nvSpPr>
        <p:spPr/>
        <p:txBody>
          <a:bodyPr/>
          <a:lstStyle/>
          <a:p>
            <a:fld id="{D4E61909-6C7A-CD47-A848-7C3444861D34}" type="slidenum">
              <a:rPr lang="en-US" smtClean="0"/>
              <a:t>23</a:t>
            </a:fld>
            <a:endParaRPr lang="en-US"/>
          </a:p>
        </p:txBody>
      </p:sp>
    </p:spTree>
    <p:extLst>
      <p:ext uri="{BB962C8B-B14F-4D97-AF65-F5344CB8AC3E}">
        <p14:creationId xmlns:p14="http://schemas.microsoft.com/office/powerpoint/2010/main" val="3743318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helped create an anti-racist pedagogy workshop series at UCLA Library that you can learn more about in a 5-minute presentation I did for the Librarians Association of the University of California. I’ve co-taught a credit-bearing course, Honors 101i, and a summer program for Mellon Mays Undergraduate Fellows, which is a program with the express purpose of diversifying the professoriate. I’ve been part of several committees and teams across campus and in professional and community organizations. And, I have a proposed course that will theoretically be offered next year about Careers in Libraries &amp; Archives that has a stated goal of exposing more people from oppressed groups to the professions. The photo on the right is a self-portrait of myself. </a:t>
            </a:r>
          </a:p>
        </p:txBody>
      </p:sp>
      <p:sp>
        <p:nvSpPr>
          <p:cNvPr id="4" name="Slide Number Placeholder 3"/>
          <p:cNvSpPr>
            <a:spLocks noGrp="1"/>
          </p:cNvSpPr>
          <p:nvPr>
            <p:ph type="sldNum" sz="quarter" idx="5"/>
          </p:nvPr>
        </p:nvSpPr>
        <p:spPr/>
        <p:txBody>
          <a:bodyPr/>
          <a:lstStyle/>
          <a:p>
            <a:fld id="{D4E61909-6C7A-CD47-A848-7C3444861D34}" type="slidenum">
              <a:rPr lang="en-US" smtClean="0"/>
              <a:t>24</a:t>
            </a:fld>
            <a:endParaRPr lang="en-US"/>
          </a:p>
        </p:txBody>
      </p:sp>
    </p:spTree>
    <p:extLst>
      <p:ext uri="{BB962C8B-B14F-4D97-AF65-F5344CB8AC3E}">
        <p14:creationId xmlns:p14="http://schemas.microsoft.com/office/powerpoint/2010/main" val="3526873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is my bibliography, which you can see if you download the slides. </a:t>
            </a:r>
          </a:p>
        </p:txBody>
      </p:sp>
      <p:sp>
        <p:nvSpPr>
          <p:cNvPr id="4" name="Slide Number Placeholder 3"/>
          <p:cNvSpPr>
            <a:spLocks noGrp="1"/>
          </p:cNvSpPr>
          <p:nvPr>
            <p:ph type="sldNum" sz="quarter" idx="5"/>
          </p:nvPr>
        </p:nvSpPr>
        <p:spPr/>
        <p:txBody>
          <a:bodyPr/>
          <a:lstStyle/>
          <a:p>
            <a:fld id="{D4E61909-6C7A-CD47-A848-7C3444861D34}" type="slidenum">
              <a:rPr lang="en-US" smtClean="0"/>
              <a:t>25</a:t>
            </a:fld>
            <a:endParaRPr lang="en-US"/>
          </a:p>
        </p:txBody>
      </p:sp>
    </p:spTree>
    <p:extLst>
      <p:ext uri="{BB962C8B-B14F-4D97-AF65-F5344CB8AC3E}">
        <p14:creationId xmlns:p14="http://schemas.microsoft.com/office/powerpoint/2010/main" val="40746987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thanks for coming. You can find the presentation and accessibility copy for the presentation on my website. I think we have time for questions or comments from anyone. I’ve done a lot of talking, so I’m happy to hear from others. The photo above is a photo of me helping a colleague taken by UNC’s development office. </a:t>
            </a:r>
          </a:p>
        </p:txBody>
      </p:sp>
      <p:sp>
        <p:nvSpPr>
          <p:cNvPr id="4" name="Slide Number Placeholder 3"/>
          <p:cNvSpPr>
            <a:spLocks noGrp="1"/>
          </p:cNvSpPr>
          <p:nvPr>
            <p:ph type="sldNum" sz="quarter" idx="5"/>
          </p:nvPr>
        </p:nvSpPr>
        <p:spPr/>
        <p:txBody>
          <a:bodyPr/>
          <a:lstStyle/>
          <a:p>
            <a:fld id="{5560E217-F735-9843-A2E1-541F17FFD978}" type="slidenum">
              <a:rPr lang="en-US" smtClean="0"/>
              <a:t>26</a:t>
            </a:fld>
            <a:endParaRPr lang="en-US"/>
          </a:p>
        </p:txBody>
      </p:sp>
    </p:spTree>
    <p:extLst>
      <p:ext uri="{BB962C8B-B14F-4D97-AF65-F5344CB8AC3E}">
        <p14:creationId xmlns:p14="http://schemas.microsoft.com/office/powerpoint/2010/main" val="2855244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a quick agenda for the rest of the presentation, so everyone has a general sense of where we’re going and what I’m attempting to articulate. After this, we’re going to move into some background information and considerations where I’ll share the presentation prompt, the goals from Priority 1 of your strategic plan, and both your organizational values and some of mine. We move into a potential process for creating a shared vision in research, outreach, and inclusion. After which, I’ll move into a more focused discussion around some of my own vision and possible action for inclusion specifically around developing and applying a social justice model. The three central tenets for my vision here are involving students in shared decision-making, supporting library staff, and being learner-centered. I’ll talk about a couple of specific actions that we might pursue to achieve this vision. The image on the right is of a coffee cup on a planner taken by </a:t>
            </a:r>
            <a:r>
              <a:rPr lang="en-US" sz="1200" kern="1200" dirty="0" err="1">
                <a:solidFill>
                  <a:schemeClr val="tx1"/>
                </a:solidFill>
                <a:effectLst/>
                <a:latin typeface="+mn-lt"/>
                <a:ea typeface="+mn-ea"/>
                <a:cs typeface="+mn-cs"/>
              </a:rPr>
              <a:t>Esteé</a:t>
            </a:r>
            <a:r>
              <a:rPr lang="en-US" sz="1200" kern="1200" dirty="0">
                <a:solidFill>
                  <a:schemeClr val="tx1"/>
                </a:solidFill>
                <a:effectLst/>
                <a:latin typeface="+mn-lt"/>
                <a:ea typeface="+mn-ea"/>
                <a:cs typeface="+mn-cs"/>
              </a:rPr>
              <a:t> Janssens, available on </a:t>
            </a:r>
            <a:r>
              <a:rPr lang="en-US" sz="1200" kern="1200" dirty="0" err="1">
                <a:solidFill>
                  <a:schemeClr val="tx1"/>
                </a:solidFill>
                <a:effectLst/>
                <a:latin typeface="+mn-lt"/>
                <a:ea typeface="+mn-ea"/>
                <a:cs typeface="+mn-cs"/>
              </a:rPr>
              <a:t>Unsplash</a:t>
            </a:r>
            <a:r>
              <a:rPr lang="en-US" sz="1200" kern="1200" dirty="0">
                <a:solidFill>
                  <a:schemeClr val="tx1"/>
                </a:solidFill>
                <a:effectLst/>
                <a:latin typeface="+mn-lt"/>
                <a:ea typeface="+mn-ea"/>
                <a:cs typeface="+mn-cs"/>
              </a:rPr>
              <a:t>, which is a digital image repository with freely-usable images.</a:t>
            </a:r>
          </a:p>
        </p:txBody>
      </p:sp>
      <p:sp>
        <p:nvSpPr>
          <p:cNvPr id="4" name="Slide Number Placeholder 3"/>
          <p:cNvSpPr>
            <a:spLocks noGrp="1"/>
          </p:cNvSpPr>
          <p:nvPr>
            <p:ph type="sldNum" sz="quarter" idx="5"/>
          </p:nvPr>
        </p:nvSpPr>
        <p:spPr/>
        <p:txBody>
          <a:bodyPr/>
          <a:lstStyle/>
          <a:p>
            <a:fld id="{D4E61909-6C7A-CD47-A848-7C3444861D34}" type="slidenum">
              <a:rPr lang="en-US" smtClean="0"/>
              <a:t>3</a:t>
            </a:fld>
            <a:endParaRPr lang="en-US"/>
          </a:p>
        </p:txBody>
      </p:sp>
    </p:spTree>
    <p:extLst>
      <p:ext uri="{BB962C8B-B14F-4D97-AF65-F5344CB8AC3E}">
        <p14:creationId xmlns:p14="http://schemas.microsoft.com/office/powerpoint/2010/main" val="3003866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So, I want to take a moment to provide some background information, considerations, context, and lots of hedging from me to inform everyone’s understanding of my approach to this presentation. </a:t>
            </a:r>
          </a:p>
        </p:txBody>
      </p:sp>
      <p:sp>
        <p:nvSpPr>
          <p:cNvPr id="4" name="Slide Number Placeholder 3"/>
          <p:cNvSpPr>
            <a:spLocks noGrp="1"/>
          </p:cNvSpPr>
          <p:nvPr>
            <p:ph type="sldNum" sz="quarter" idx="5"/>
          </p:nvPr>
        </p:nvSpPr>
        <p:spPr/>
        <p:txBody>
          <a:bodyPr/>
          <a:lstStyle/>
          <a:p>
            <a:fld id="{D4E61909-6C7A-CD47-A848-7C3444861D34}" type="slidenum">
              <a:rPr lang="en-US" smtClean="0"/>
              <a:t>4</a:t>
            </a:fld>
            <a:endParaRPr lang="en-US"/>
          </a:p>
        </p:txBody>
      </p:sp>
    </p:spTree>
    <p:extLst>
      <p:ext uri="{BB962C8B-B14F-4D97-AF65-F5344CB8AC3E}">
        <p14:creationId xmlns:p14="http://schemas.microsoft.com/office/powerpoint/2010/main" val="22325403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Here’s my obligatory inclusion of the presentation prompt, which I’ll just quickly read. “The SCU Library’s strategic plan centers social justice, anti-racism, and diversity, equity, and inclusion as core areas of focus. Please describe your vision for how the SCU Library could advance this work based on the goals described in Priority 1 of the strategic plan. Feel free to frame your presentation around specific goals and/or objectives that resonate with you or more broadly relate to the research, outreach and inclusion elements of this position.”</a:t>
            </a:r>
          </a:p>
          <a:p>
            <a:endParaRPr lang="en-US" dirty="0"/>
          </a:p>
        </p:txBody>
      </p:sp>
      <p:sp>
        <p:nvSpPr>
          <p:cNvPr id="4" name="Slide Number Placeholder 3"/>
          <p:cNvSpPr>
            <a:spLocks noGrp="1"/>
          </p:cNvSpPr>
          <p:nvPr>
            <p:ph type="sldNum" sz="quarter" idx="5"/>
          </p:nvPr>
        </p:nvSpPr>
        <p:spPr/>
        <p:txBody>
          <a:bodyPr/>
          <a:lstStyle/>
          <a:p>
            <a:fld id="{D4E61909-6C7A-CD47-A848-7C3444861D34}" type="slidenum">
              <a:rPr lang="en-US" smtClean="0"/>
              <a:t>5</a:t>
            </a:fld>
            <a:endParaRPr lang="en-US"/>
          </a:p>
        </p:txBody>
      </p:sp>
    </p:spTree>
    <p:extLst>
      <p:ext uri="{BB962C8B-B14F-4D97-AF65-F5344CB8AC3E}">
        <p14:creationId xmlns:p14="http://schemas.microsoft.com/office/powerpoint/2010/main" val="2269237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From here, I just wanted to pull out Priority 1 of the strategic plan a bit more specifically in an attempt to center the presentation around this work, though I really appreciate the interconnectedness of all of the priorities in the strategic plan, and I hope I’ll be able to point to those connections throughout the presentation to present a holistic view of how anti-racist, social justice, and EDI work contributes across the strategic plan and across the organization, while also bridging back to the outreach and research functions of this position as well. Priority 1 is to “develop and apply a social justice model. Goal 1: Initiate a process to reflect on what it means to be a social justice library. Goal 2: Apply the principles of diversity, equity, inclusion, and social justice. Goal 3: Create opportunities for sharing of and engagement with social justice initiatives.” In this presentation, I present a few avenues for achieving these goals and some suggestions for how we can imagine pathways together to achieve these goals. The image on the right, taken by Ying Ge, depicts a Black Lives Matter protest, and we can see someone holding a sign that reads “racism is a pandemic too.”</a:t>
            </a:r>
          </a:p>
        </p:txBody>
      </p:sp>
      <p:sp>
        <p:nvSpPr>
          <p:cNvPr id="4" name="Slide Number Placeholder 3"/>
          <p:cNvSpPr>
            <a:spLocks noGrp="1"/>
          </p:cNvSpPr>
          <p:nvPr>
            <p:ph type="sldNum" sz="quarter" idx="5"/>
          </p:nvPr>
        </p:nvSpPr>
        <p:spPr/>
        <p:txBody>
          <a:bodyPr/>
          <a:lstStyle/>
          <a:p>
            <a:fld id="{D4E61909-6C7A-CD47-A848-7C3444861D34}" type="slidenum">
              <a:rPr lang="en-US" smtClean="0"/>
              <a:t>6</a:t>
            </a:fld>
            <a:endParaRPr lang="en-US"/>
          </a:p>
        </p:txBody>
      </p:sp>
    </p:spTree>
    <p:extLst>
      <p:ext uri="{BB962C8B-B14F-4D97-AF65-F5344CB8AC3E}">
        <p14:creationId xmlns:p14="http://schemas.microsoft.com/office/powerpoint/2010/main" val="24498008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we think about the strategic plan, these specific goals, and a shared vision, I want to reflect back on the Library’s stated values: compassion and social justice, engaged learning, transparent and collaborative processes, excellence in service, staff development and professional growth, academic and intellectual freedom, civil discourse, and stewardship of library resources. And I'd like to specifically call out compassion and social justice, transparent and collaborative processes, and staff development and professional growth as values that I think I speak to specifically in this presentation and that I’ll try to call us back to as we think about a shared vision. The image on the right shows a neon sign that reads “do something great,” and was taken by Clark Tibbs.</a:t>
            </a:r>
          </a:p>
        </p:txBody>
      </p:sp>
      <p:sp>
        <p:nvSpPr>
          <p:cNvPr id="4" name="Slide Number Placeholder 3"/>
          <p:cNvSpPr>
            <a:spLocks noGrp="1"/>
          </p:cNvSpPr>
          <p:nvPr>
            <p:ph type="sldNum" sz="quarter" idx="5"/>
          </p:nvPr>
        </p:nvSpPr>
        <p:spPr/>
        <p:txBody>
          <a:bodyPr/>
          <a:lstStyle/>
          <a:p>
            <a:fld id="{D4E61909-6C7A-CD47-A848-7C3444861D34}" type="slidenum">
              <a:rPr lang="en-US" smtClean="0"/>
              <a:t>7</a:t>
            </a:fld>
            <a:endParaRPr lang="en-US"/>
          </a:p>
        </p:txBody>
      </p:sp>
    </p:spTree>
    <p:extLst>
      <p:ext uri="{BB962C8B-B14F-4D97-AF65-F5344CB8AC3E}">
        <p14:creationId xmlns:p14="http://schemas.microsoft.com/office/powerpoint/2010/main" val="1879301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I’ve spent a bit of time recapitulating information about the Library that you probably already know, and I’m sure everyone is here to learn more about me. So, here are some of my values that I think are aligned with the Library’s values and that inform how I’m approaching this presentation prompt. I think shared decision-making is incredibly important and is aligned with the Library’s value of transparent and collaborative processes. Especially in anti-racist and social justice work, I think we all need to be involved and engaged in the process because we can’t be a social justice Library unless everyone is doing the work and committed to the goal. In achieving shared decision-making, I think that active listening is important and specifically listening to understand rather than listening to respond. I also think that in shared decision-making, we need to make space for everyone to be heard, to share evidence, and to be informed, but sometimes at the end, it’s not about everyone agreeing but at least everyone knowing and understanding the reasoning behind the final decision. Sometimes, I think active listening also requires time to reflect before a response is possible and creating that space is important. At the same time, one of my colleagues once said that we can never communicate enough, and it’s really stuck with me. It seems that there’s always something that slips through the cracks, or there’s a different medium of communication people would like used, or we just don’t know exactly what people want to know. Funnily enough, just last week, a colleague remarked that I’m an excellent communicator. Of course, when he said it, it was to give me more work communicating about a campus project. The last two points here are really just to hedge a bit about my presentation. For me, this is valuable, and all of this background information is valuable, because I hope it will help inform your understanding of whether or not my values align with yours and with where you want to go in order to help you decide who you want in this position. I think it’s really important to learn about a place and to understand the context of a workplace before making big decisions. I have some ideas here in my presentation, but if selected for the position, I would want to take the time to learn from all of you and listen to your ideas and your visions for your work before trying to impress my own. Similarly, I hope to present some ideas that may or may not work in the institutional context, but the ideas are certainly flexible and not concrete plans for the future. I hope that we can use shared decision-making to think, vision, and plan together. The image on the right is a photo of me writing and was taken by my brother.</a:t>
            </a:r>
          </a:p>
        </p:txBody>
      </p:sp>
      <p:sp>
        <p:nvSpPr>
          <p:cNvPr id="4" name="Slide Number Placeholder 3"/>
          <p:cNvSpPr>
            <a:spLocks noGrp="1"/>
          </p:cNvSpPr>
          <p:nvPr>
            <p:ph type="sldNum" sz="quarter" idx="5"/>
          </p:nvPr>
        </p:nvSpPr>
        <p:spPr/>
        <p:txBody>
          <a:bodyPr/>
          <a:lstStyle/>
          <a:p>
            <a:fld id="{D4E61909-6C7A-CD47-A848-7C3444861D34}" type="slidenum">
              <a:rPr lang="en-US" smtClean="0"/>
              <a:t>8</a:t>
            </a:fld>
            <a:endParaRPr lang="en-US"/>
          </a:p>
        </p:txBody>
      </p:sp>
    </p:spTree>
    <p:extLst>
      <p:ext uri="{BB962C8B-B14F-4D97-AF65-F5344CB8AC3E}">
        <p14:creationId xmlns:p14="http://schemas.microsoft.com/office/powerpoint/2010/main" val="9918761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To accompany my values, I have three quotes that I think inform some of my thought. In an article on infrastructure, power, and being allergic to onions, Susan Leigh Star says “every enrolment entails both a failure to </a:t>
            </a:r>
            <a:r>
              <a:rPr lang="en-US" sz="1200" kern="1200" dirty="0" err="1">
                <a:solidFill>
                  <a:schemeClr val="tx1"/>
                </a:solidFill>
                <a:effectLst/>
                <a:latin typeface="+mn-lt"/>
                <a:ea typeface="+mn-ea"/>
                <a:cs typeface="+mn-cs"/>
              </a:rPr>
              <a:t>enrol</a:t>
            </a:r>
            <a:r>
              <a:rPr lang="en-US" sz="1200" kern="1200" dirty="0">
                <a:solidFill>
                  <a:schemeClr val="tx1"/>
                </a:solidFill>
                <a:effectLst/>
                <a:latin typeface="+mn-lt"/>
                <a:ea typeface="+mn-ea"/>
                <a:cs typeface="+mn-cs"/>
              </a:rPr>
              <a:t> and a destruction of the work of the non-enrolled.” This quote has always stuck with me because I think it relates to the importance of shared decision-making. Whenever we make collective decisions, we cut off the possibility of worlds created out of the other possible decisions. I think this quote centers the consequences of decision-making. And certainly, there are low stakes decisions that we shouldn’t endlessly ring our hands over, but we have to be able to identify the stakes. The quote is also more interesting as we think about infrastructure and about the Library as a research, scholarly communication, and student support infrastructure for a university campus and when coupled with her claim that infrastructure is invisible until it breaks down. The image on the right taken by Lars </a:t>
            </a:r>
            <a:r>
              <a:rPr lang="en-US" sz="1200" kern="1200" dirty="0" err="1">
                <a:solidFill>
                  <a:schemeClr val="tx1"/>
                </a:solidFill>
                <a:effectLst/>
                <a:latin typeface="+mn-lt"/>
                <a:ea typeface="+mn-ea"/>
                <a:cs typeface="+mn-cs"/>
              </a:rPr>
              <a:t>Blankers</a:t>
            </a:r>
            <a:r>
              <a:rPr lang="en-US" sz="1200" kern="1200" dirty="0">
                <a:solidFill>
                  <a:schemeClr val="tx1"/>
                </a:solidFill>
                <a:effectLst/>
                <a:latin typeface="+mn-lt"/>
                <a:ea typeface="+mn-ea"/>
                <a:cs typeface="+mn-cs"/>
              </a:rPr>
              <a:t> is of many onions.</a:t>
            </a:r>
          </a:p>
        </p:txBody>
      </p:sp>
      <p:sp>
        <p:nvSpPr>
          <p:cNvPr id="4" name="Slide Number Placeholder 3"/>
          <p:cNvSpPr>
            <a:spLocks noGrp="1"/>
          </p:cNvSpPr>
          <p:nvPr>
            <p:ph type="sldNum" sz="quarter" idx="5"/>
          </p:nvPr>
        </p:nvSpPr>
        <p:spPr/>
        <p:txBody>
          <a:bodyPr/>
          <a:lstStyle/>
          <a:p>
            <a:fld id="{D4E61909-6C7A-CD47-A848-7C3444861D34}" type="slidenum">
              <a:rPr lang="en-US" smtClean="0"/>
              <a:t>9</a:t>
            </a:fld>
            <a:endParaRPr lang="en-US"/>
          </a:p>
        </p:txBody>
      </p:sp>
    </p:spTree>
    <p:extLst>
      <p:ext uri="{BB962C8B-B14F-4D97-AF65-F5344CB8AC3E}">
        <p14:creationId xmlns:p14="http://schemas.microsoft.com/office/powerpoint/2010/main" val="2759429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714F6-C64D-3243-8C02-AD9861671E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D7A614-D4C0-9B44-AE96-A6E290EA003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1A830D0-0E92-D846-B4F3-AA3E4E7EE89C}"/>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a:extLst>
              <a:ext uri="{FF2B5EF4-FFF2-40B4-BE49-F238E27FC236}">
                <a16:creationId xmlns:a16="http://schemas.microsoft.com/office/drawing/2014/main" id="{9DAFC6FE-179B-8D40-AE34-123BE05362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FBCEBD-8ABC-9345-B74F-41224A71EF45}"/>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260361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62755-B17C-6647-98D0-605F10929DD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AF6D7-5699-4046-8659-789D4B682C0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3D1B1E-CAA5-2940-A48B-FCD96E24FC85}"/>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a:extLst>
              <a:ext uri="{FF2B5EF4-FFF2-40B4-BE49-F238E27FC236}">
                <a16:creationId xmlns:a16="http://schemas.microsoft.com/office/drawing/2014/main" id="{5AFEBED2-E6A7-474B-8EDC-38B9C36397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01A0C-64D7-D346-9462-5984B6C11A21}"/>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7112264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811E2D-125C-1645-A773-302802FFB88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F822069-B74A-D444-910D-2381E09D364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59ACB4-FEEE-9C47-96D1-60A332662AC8}"/>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a:extLst>
              <a:ext uri="{FF2B5EF4-FFF2-40B4-BE49-F238E27FC236}">
                <a16:creationId xmlns:a16="http://schemas.microsoft.com/office/drawing/2014/main" id="{4E14F626-B416-8249-B18A-34EC3842CD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C5A914-6792-454E-B9F3-885A6768346D}"/>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8120314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0034099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21441644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8980504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A2AE183-1662-1A43-9475-8674B93708D9}" type="datetimeFigureOut">
              <a:rPr lang="en-US" smtClean="0"/>
              <a:t>7/29/21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772969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2AE183-1662-1A43-9475-8674B93708D9}" type="datetimeFigureOut">
              <a:rPr lang="en-US" smtClean="0"/>
              <a:t>7/29/21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4067974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A2AE183-1662-1A43-9475-8674B93708D9}" type="datetimeFigureOut">
              <a:rPr lang="en-US" smtClean="0"/>
              <a:t>7/29/21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7396138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A2AE183-1662-1A43-9475-8674B93708D9}" type="datetimeFigureOut">
              <a:rPr lang="en-US" smtClean="0"/>
              <a:t>7/29/21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792941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2AE183-1662-1A43-9475-8674B93708D9}" type="datetimeFigureOut">
              <a:rPr lang="en-US" smtClean="0"/>
              <a:t>7/29/21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4182075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6FC3E-275F-104C-84C1-3201B17A63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1920C55-F65E-4848-A13B-DF52FA75F50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2B89B3-43BE-1F4E-8F6A-129008AAAAD6}"/>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a:extLst>
              <a:ext uri="{FF2B5EF4-FFF2-40B4-BE49-F238E27FC236}">
                <a16:creationId xmlns:a16="http://schemas.microsoft.com/office/drawing/2014/main" id="{122D4EC8-019C-E64C-91E9-837272403D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15136D-2D8C-C240-B2F1-BB60AC431B42}"/>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6487763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A2AE183-1662-1A43-9475-8674B93708D9}" type="datetimeFigureOut">
              <a:rPr lang="en-US" smtClean="0"/>
              <a:t>7/29/21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25757978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640252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95525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F440B-B93C-3944-A75D-2C1B686A4D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B6672F-081D-0647-845A-428691DB22E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26BB4A2-BBDC-D745-8521-EABDD7B279CE}"/>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5" name="Footer Placeholder 4">
            <a:extLst>
              <a:ext uri="{FF2B5EF4-FFF2-40B4-BE49-F238E27FC236}">
                <a16:creationId xmlns:a16="http://schemas.microsoft.com/office/drawing/2014/main" id="{406A9A0E-44AF-BE47-B8B4-B4838BFB5B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09C93-74A1-B34C-AF0E-D0966F98317E}"/>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601016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36FF8-4525-6140-AC16-9F9E2C5905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1F966E-BCB0-9242-9BB2-89BC6FF90D2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1275C6-3246-4140-AA3C-AAC25F85D06C}"/>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60EFFE-98AB-E541-8065-818E5E5E770D}"/>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6" name="Footer Placeholder 5">
            <a:extLst>
              <a:ext uri="{FF2B5EF4-FFF2-40B4-BE49-F238E27FC236}">
                <a16:creationId xmlns:a16="http://schemas.microsoft.com/office/drawing/2014/main" id="{D48EC03B-83F0-AB41-8759-1D63D279A9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B6BF98-F015-6347-A05C-AC6C11C7D25E}"/>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9553008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68632D-EFC0-414F-82C1-5485D096900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649AE2C-2AB0-8842-BD74-E0B5B3E0D79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A708102-CAF0-F34A-94EE-6E67E5A0594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FE32BE-5487-2345-9C56-0F536CDC52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F57CD4C-E949-A341-A112-9049850B2E9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DA6292B-5415-DF45-BEB8-14120C5B401B}"/>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8" name="Footer Placeholder 7">
            <a:extLst>
              <a:ext uri="{FF2B5EF4-FFF2-40B4-BE49-F238E27FC236}">
                <a16:creationId xmlns:a16="http://schemas.microsoft.com/office/drawing/2014/main" id="{87ABBA4B-6730-464C-90AE-3A47CBFB2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0B309E3-6C15-6740-82A8-E72B4CEE35EB}"/>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33386043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F12BF-2D1A-D341-97C8-CFD2CBDC613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7EC029C-FFCE-4245-87FE-7DA83608FF75}"/>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4" name="Footer Placeholder 3">
            <a:extLst>
              <a:ext uri="{FF2B5EF4-FFF2-40B4-BE49-F238E27FC236}">
                <a16:creationId xmlns:a16="http://schemas.microsoft.com/office/drawing/2014/main" id="{4E077687-9225-CB48-A2BE-70F5FDE94A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7F8156B-D1AB-E64A-B719-DCA79C8AC394}"/>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27809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274508-7E95-4C49-B65E-E126247899A5}"/>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3" name="Footer Placeholder 2">
            <a:extLst>
              <a:ext uri="{FF2B5EF4-FFF2-40B4-BE49-F238E27FC236}">
                <a16:creationId xmlns:a16="http://schemas.microsoft.com/office/drawing/2014/main" id="{35989D11-5E5D-1D48-85B5-F5D3C9BD7F2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BD6BD7B-7169-7E4F-ACE8-C97C64A3E5DB}"/>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2302649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6E1B5-52B0-FF4C-AFE3-CB037C68E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C11B611-07BA-C543-9214-58544054EE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48D377-FCB7-5949-9F82-968229B0D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0218FEE-A080-FE4C-97F6-5D0E6AEC3B1A}"/>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6" name="Footer Placeholder 5">
            <a:extLst>
              <a:ext uri="{FF2B5EF4-FFF2-40B4-BE49-F238E27FC236}">
                <a16:creationId xmlns:a16="http://schemas.microsoft.com/office/drawing/2014/main" id="{F82E22B4-342A-7D43-AA9D-9B3BFE2C3C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E3A305-21DA-F24B-AC4F-526FE898949F}"/>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2440471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F2AB5-749F-FD47-A122-2AB4DC6403A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A5588F-01E6-E646-8D83-B09E9FF4EAB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CAA29A-758D-1E4C-B3D3-5FDED155EE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F5F752-FB9D-5946-AE97-395AD3A13DBB}"/>
              </a:ext>
            </a:extLst>
          </p:cNvPr>
          <p:cNvSpPr>
            <a:spLocks noGrp="1"/>
          </p:cNvSpPr>
          <p:nvPr>
            <p:ph type="dt" sz="half" idx="10"/>
          </p:nvPr>
        </p:nvSpPr>
        <p:spPr/>
        <p:txBody>
          <a:bodyPr/>
          <a:lstStyle/>
          <a:p>
            <a:fld id="{8A2AE183-1662-1A43-9475-8674B93708D9}" type="datetimeFigureOut">
              <a:rPr lang="en-US" smtClean="0"/>
              <a:t>7/29/21</a:t>
            </a:fld>
            <a:endParaRPr lang="en-US"/>
          </a:p>
        </p:txBody>
      </p:sp>
      <p:sp>
        <p:nvSpPr>
          <p:cNvPr id="6" name="Footer Placeholder 5">
            <a:extLst>
              <a:ext uri="{FF2B5EF4-FFF2-40B4-BE49-F238E27FC236}">
                <a16:creationId xmlns:a16="http://schemas.microsoft.com/office/drawing/2014/main" id="{0CD6F81A-4718-114F-B3C3-BF99D0E258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5148F48-9FB3-7348-8C0A-BFC396BBAA59}"/>
              </a:ext>
            </a:extLst>
          </p:cNvPr>
          <p:cNvSpPr>
            <a:spLocks noGrp="1"/>
          </p:cNvSpPr>
          <p:nvPr>
            <p:ph type="sldNum" sz="quarter" idx="12"/>
          </p:nvPr>
        </p:nvSpPr>
        <p:spPr/>
        <p:txBody>
          <a:bodyPr/>
          <a:lstStyle/>
          <a:p>
            <a:fld id="{DB4ED122-3CD9-6D40-9EC7-D22AC997D1D6}" type="slidenum">
              <a:rPr lang="en-US" smtClean="0"/>
              <a:t>‹#›</a:t>
            </a:fld>
            <a:endParaRPr lang="en-US"/>
          </a:p>
        </p:txBody>
      </p:sp>
    </p:spTree>
    <p:extLst>
      <p:ext uri="{BB962C8B-B14F-4D97-AF65-F5344CB8AC3E}">
        <p14:creationId xmlns:p14="http://schemas.microsoft.com/office/powerpoint/2010/main" val="15969103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AD344C-89E9-074B-9C6E-AFF0205B9A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E97F90-7565-634E-9E99-127E3F6232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D215A-402F-2F49-9F58-838E04B99D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AE183-1662-1A43-9475-8674B93708D9}" type="datetimeFigureOut">
              <a:rPr lang="en-US" smtClean="0"/>
              <a:t>7/29/21</a:t>
            </a:fld>
            <a:endParaRPr lang="en-US"/>
          </a:p>
        </p:txBody>
      </p:sp>
      <p:sp>
        <p:nvSpPr>
          <p:cNvPr id="5" name="Footer Placeholder 4">
            <a:extLst>
              <a:ext uri="{FF2B5EF4-FFF2-40B4-BE49-F238E27FC236}">
                <a16:creationId xmlns:a16="http://schemas.microsoft.com/office/drawing/2014/main" id="{88EB1709-88D5-0D47-9619-47942A852E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6BC2B68-4EE7-C34F-9A0A-34342A0362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ED122-3CD9-6D40-9EC7-D22AC997D1D6}" type="slidenum">
              <a:rPr lang="en-US" smtClean="0"/>
              <a:t>‹#›</a:t>
            </a:fld>
            <a:endParaRPr lang="en-US"/>
          </a:p>
        </p:txBody>
      </p:sp>
    </p:spTree>
    <p:extLst>
      <p:ext uri="{BB962C8B-B14F-4D97-AF65-F5344CB8AC3E}">
        <p14:creationId xmlns:p14="http://schemas.microsoft.com/office/powerpoint/2010/main" val="32132709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2AE183-1662-1A43-9475-8674B93708D9}" type="datetimeFigureOut">
              <a:rPr lang="en-US" smtClean="0"/>
              <a:t>7/29/21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4ED122-3CD9-6D40-9EC7-D22AC997D1D6}" type="slidenum">
              <a:rPr lang="en-US" smtClean="0"/>
              <a:t>‹#›</a:t>
            </a:fld>
            <a:endParaRPr lang="en-US"/>
          </a:p>
        </p:txBody>
      </p:sp>
    </p:spTree>
    <p:extLst>
      <p:ext uri="{BB962C8B-B14F-4D97-AF65-F5344CB8AC3E}">
        <p14:creationId xmlns:p14="http://schemas.microsoft.com/office/powerpoint/2010/main" val="325361007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academic.mattweirick.com/"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unsplash.com/@lunarts?utm_source=unsplash&amp;utm_medium=referral&amp;utm_content=creditCopyText" TargetMode="External"/><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9.jpg"/><Relationship Id="rId4" Type="http://schemas.openxmlformats.org/officeDocument/2006/relationships/hyperlink" Target="https://unsplash.com/s/photos/dialog?utm_source=unsplash&amp;utm_medium=referral&amp;utm_content=creditCopyText"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reativecommons.org/licenses/by-sa/2.0" TargetMode="External"/><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unsplash.com/@wocintechchat?utm_source=unsplash&amp;utm_medium=referral&amp;utm_content=creditCopyText" TargetMode="External"/><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13.jpg"/><Relationship Id="rId4" Type="http://schemas.openxmlformats.org/officeDocument/2006/relationships/hyperlink" Target="https://unsplash.com/s/photos/board-meeting?utm_source=unsplash&amp;utm_medium=referral&amp;utm_content=creditCopyTex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unsplash.com/@rbmadaci?utm_source=unsplash&amp;utm_medium=referral&amp;utm_content=creditCopyText"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14.jpg"/><Relationship Id="rId4" Type="http://schemas.openxmlformats.org/officeDocument/2006/relationships/hyperlink" Target="https://unsplash.com/s/photos/library-staff?utm_source=unsplash&amp;utm_medium=referral&amp;utm_content=creditCopyTex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unsplash.com/@javotrueba?utm_source=unsplash&amp;utm_medium=referral&amp;utm_content=creditCopyText" TargetMode="External"/><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15.jpg"/><Relationship Id="rId4" Type="http://schemas.openxmlformats.org/officeDocument/2006/relationships/hyperlink" Target="https://unsplash.com/collections/44733727/higher-education?utm_source=unsplash&amp;utm_medium=referral&amp;utm_content=creditCopyText"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hyperlink" Target="https://academic.mattweirick.com/talks/2021-05-04-LAUC-DEI-presentation" TargetMode="External"/><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image" Target="../media/image17.JPG"/><Relationship Id="rId5" Type="http://schemas.openxmlformats.org/officeDocument/2006/relationships/hyperlink" Target="http://hass.ugresearch.ucla.edu/opportunities/mmsummer/" TargetMode="External"/><Relationship Id="rId4" Type="http://schemas.openxmlformats.org/officeDocument/2006/relationships/hyperlink" Target="https://academic.mattweirick.com/teaching/w21-honors101i"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hyperlink" Target="mailto:matt@mattweirick.com" TargetMode="External"/><Relationship Id="rId3" Type="http://schemas.openxmlformats.org/officeDocument/2006/relationships/image" Target="../media/image18.jpg"/><Relationship Id="rId7" Type="http://schemas.openxmlformats.org/officeDocument/2006/relationships/image" Target="../media/image20.png"/><Relationship Id="rId12" Type="http://schemas.openxmlformats.org/officeDocument/2006/relationships/hyperlink" Target="http://academic.mattweirick.com/talks/2019-01-11-ucla-presentation"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s://academic.mattweirick.com/" TargetMode="External"/><Relationship Id="rId11" Type="http://schemas.openxmlformats.org/officeDocument/2006/relationships/image" Target="../media/image22.png"/><Relationship Id="rId5" Type="http://schemas.openxmlformats.org/officeDocument/2006/relationships/image" Target="../media/image19.png"/><Relationship Id="rId10" Type="http://schemas.openxmlformats.org/officeDocument/2006/relationships/hyperlink" Target="http://academic.mattweirick.com/files/ucla-presentation-20190111.pptx" TargetMode="External"/><Relationship Id="rId4" Type="http://schemas.openxmlformats.org/officeDocument/2006/relationships/image" Target="../media/image1.PN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hyperlink" Target="https://unsplash.com/@esteejanssens?utm_source=unsplash&amp;utm_medium=referral&amp;utm_content=creditCopyText" TargetMode="External"/><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jpg"/><Relationship Id="rId4" Type="http://schemas.openxmlformats.org/officeDocument/2006/relationships/hyperlink" Target="https://unsplash.com/s/photos/agenda?utm_source=unsplash&amp;utm_medium=referral&amp;utm_content=creditCopyTex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unsplash.com/@yingzge?utm_source=unsplash&amp;utm_medium=referral&amp;utm_content=creditCopyText" TargetMode="External"/><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5.jpg"/><Relationship Id="rId4" Type="http://schemas.openxmlformats.org/officeDocument/2006/relationships/hyperlink" Target="https://unsplash.com/s/photos/social-justice?utm_source=unsplash&amp;utm_medium=referral&amp;utm_content=creditCopyTex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unsplash.com/@clarktibbs?utm_source=unsplash&amp;utm_medium=referral&amp;utm_content=creditCopyText" TargetMode="Externa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6.jpg"/><Relationship Id="rId4" Type="http://schemas.openxmlformats.org/officeDocument/2006/relationships/hyperlink" Target="https://unsplash.com/s/photos/values?utm_source=unsplash&amp;utm_medium=referral&amp;utm_content=creditCopyText"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unsplash.com/@lmablankers?utm_source=unsplash&amp;utm_medium=referral&amp;utm_content=creditCopyText" TargetMode="External"/><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8.jpg"/><Relationship Id="rId4" Type="http://schemas.openxmlformats.org/officeDocument/2006/relationships/hyperlink" Target="https://unsplash.com/s/photos/onions?utm_source=unsplash&amp;utm_medium=referral&amp;utm_content=creditCopyTex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F26E3-DF7E-334C-B7B2-A98E0F856572}"/>
              </a:ext>
            </a:extLst>
          </p:cNvPr>
          <p:cNvSpPr>
            <a:spLocks noGrp="1"/>
          </p:cNvSpPr>
          <p:nvPr>
            <p:ph type="ctrTitle"/>
          </p:nvPr>
        </p:nvSpPr>
        <p:spPr>
          <a:xfrm>
            <a:off x="1509712" y="195938"/>
            <a:ext cx="9144000" cy="2626360"/>
          </a:xfrm>
        </p:spPr>
        <p:txBody>
          <a:bodyPr/>
          <a:lstStyle/>
          <a:p>
            <a:r>
              <a:rPr lang="en-US" dirty="0"/>
              <a:t>Visioning for Research, Outreach, and Inclusion</a:t>
            </a:r>
          </a:p>
        </p:txBody>
      </p:sp>
      <p:pic>
        <p:nvPicPr>
          <p:cNvPr id="4" name="Picture 3" descr="My logo. It is an M and W running together.">
            <a:extLst>
              <a:ext uri="{FF2B5EF4-FFF2-40B4-BE49-F238E27FC236}">
                <a16:creationId xmlns:a16="http://schemas.microsoft.com/office/drawing/2014/main" id="{EC354A61-C2E7-AC40-8224-46E652F56F91}"/>
              </a:ext>
            </a:extLst>
          </p:cNvPr>
          <p:cNvPicPr>
            <a:picLocks noChangeAspect="1"/>
          </p:cNvPicPr>
          <p:nvPr/>
        </p:nvPicPr>
        <p:blipFill rotWithShape="1">
          <a:blip r:embed="rId3"/>
          <a:srcRect t="7567"/>
          <a:stretch/>
        </p:blipFill>
        <p:spPr>
          <a:xfrm>
            <a:off x="4028807" y="4709444"/>
            <a:ext cx="4134386" cy="2148556"/>
          </a:xfrm>
          <a:prstGeom prst="rect">
            <a:avLst/>
          </a:prstGeom>
        </p:spPr>
      </p:pic>
      <p:sp>
        <p:nvSpPr>
          <p:cNvPr id="3" name="Subtitle 2">
            <a:extLst>
              <a:ext uri="{FF2B5EF4-FFF2-40B4-BE49-F238E27FC236}">
                <a16:creationId xmlns:a16="http://schemas.microsoft.com/office/drawing/2014/main" id="{C0719746-660E-9546-8662-DC1BD1B82DA1}"/>
              </a:ext>
            </a:extLst>
          </p:cNvPr>
          <p:cNvSpPr>
            <a:spLocks noGrp="1"/>
          </p:cNvSpPr>
          <p:nvPr>
            <p:ph type="subTitle" idx="1"/>
          </p:nvPr>
        </p:nvSpPr>
        <p:spPr>
          <a:xfrm>
            <a:off x="1524000" y="2998761"/>
            <a:ext cx="9144000" cy="2148556"/>
          </a:xfrm>
        </p:spPr>
        <p:txBody>
          <a:bodyPr/>
          <a:lstStyle/>
          <a:p>
            <a:r>
              <a:rPr lang="en-US" dirty="0"/>
              <a:t>Matthew </a:t>
            </a:r>
            <a:r>
              <a:rPr lang="en-US" dirty="0" err="1"/>
              <a:t>Weirick</a:t>
            </a:r>
            <a:r>
              <a:rPr lang="en-US" dirty="0"/>
              <a:t> Johnson, MSLS</a:t>
            </a:r>
          </a:p>
          <a:p>
            <a:r>
              <a:rPr lang="en-US" dirty="0"/>
              <a:t>Santa Clara University</a:t>
            </a:r>
          </a:p>
          <a:p>
            <a:r>
              <a:rPr lang="en-US" dirty="0"/>
              <a:t>30 July 2021</a:t>
            </a:r>
          </a:p>
          <a:p>
            <a:r>
              <a:rPr lang="en-US" dirty="0">
                <a:latin typeface="Constantia" panose="02030602050306030303" pitchFamily="18" charset="0"/>
                <a:hlinkClick r:id="rId4"/>
              </a:rPr>
              <a:t>academic.mattweirick.com</a:t>
            </a:r>
            <a:endParaRPr lang="en-US" dirty="0">
              <a:latin typeface="Constantia" panose="02030602050306030303" pitchFamily="18" charset="0"/>
            </a:endParaRPr>
          </a:p>
          <a:p>
            <a:endParaRPr lang="en-US" dirty="0"/>
          </a:p>
        </p:txBody>
      </p:sp>
    </p:spTree>
    <p:extLst>
      <p:ext uri="{BB962C8B-B14F-4D97-AF65-F5344CB8AC3E}">
        <p14:creationId xmlns:p14="http://schemas.microsoft.com/office/powerpoint/2010/main" val="16606458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Freire – Pedagogy of the Oppressed</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p:txBody>
          <a:bodyPr>
            <a:noAutofit/>
          </a:bodyPr>
          <a:lstStyle/>
          <a:p>
            <a:r>
              <a:rPr lang="en-US" sz="2800" dirty="0"/>
              <a:t>“Leaders who do not act dialogically, but insist on imposing their decisions, do not organize the people–they manipulate them. They do not liberate, nor are they liberated: they oppress.”</a:t>
            </a:r>
            <a:endParaRPr lang="en-US" sz="1050" dirty="0"/>
          </a:p>
          <a:p>
            <a:endParaRPr lang="en-US" sz="1200" dirty="0"/>
          </a:p>
          <a:p>
            <a:r>
              <a:rPr lang="en-US" sz="1200" dirty="0"/>
              <a:t>Photo by </a:t>
            </a:r>
            <a:r>
              <a:rPr lang="en-US" sz="1200" dirty="0">
                <a:hlinkClick r:id="rId3"/>
              </a:rPr>
              <a:t>Volodymyr Hryshchenko</a:t>
            </a:r>
            <a:r>
              <a:rPr lang="en-US" sz="1200" dirty="0"/>
              <a:t> on </a:t>
            </a:r>
            <a:r>
              <a:rPr lang="en-US" sz="1200" dirty="0">
                <a:hlinkClick r:id="rId4"/>
              </a:rPr>
              <a:t>Unsplash</a:t>
            </a:r>
            <a:r>
              <a:rPr lang="en-US" sz="1200" dirty="0"/>
              <a:t> </a:t>
            </a:r>
          </a:p>
        </p:txBody>
      </p:sp>
      <p:pic>
        <p:nvPicPr>
          <p:cNvPr id="7" name="Picture Placeholder 6" descr="A speach bubble created out of sticky notes. THere are three sticky notes balled up to look like an ellipsis in the middle of the speach bubble. ">
            <a:extLst>
              <a:ext uri="{FF2B5EF4-FFF2-40B4-BE49-F238E27FC236}">
                <a16:creationId xmlns:a16="http://schemas.microsoft.com/office/drawing/2014/main" id="{D3DD7F6F-FEB3-B249-9B05-3A755A182FCB}"/>
              </a:ext>
            </a:extLst>
          </p:cNvPr>
          <p:cNvPicPr>
            <a:picLocks noGrp="1" noChangeAspect="1"/>
          </p:cNvPicPr>
          <p:nvPr>
            <p:ph type="pic" idx="1"/>
          </p:nvPr>
        </p:nvPicPr>
        <p:blipFill>
          <a:blip r:embed="rId5"/>
          <a:srcRect l="7785" r="7785"/>
          <a:stretch>
            <a:fillRect/>
          </a:stretch>
        </p:blipFill>
        <p:spPr/>
      </p:pic>
    </p:spTree>
    <p:extLst>
      <p:ext uri="{BB962C8B-B14F-4D97-AF65-F5344CB8AC3E}">
        <p14:creationId xmlns:p14="http://schemas.microsoft.com/office/powerpoint/2010/main" val="12457321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Ruth Wilson Gilmore</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p:txBody>
          <a:bodyPr>
            <a:noAutofit/>
          </a:bodyPr>
          <a:lstStyle/>
          <a:p>
            <a:r>
              <a:rPr lang="en-US" sz="2800" dirty="0"/>
              <a:t>“Sit on committees that make decisions, not committees that make reports”</a:t>
            </a:r>
            <a:endParaRPr lang="en-US" sz="1050" dirty="0"/>
          </a:p>
          <a:p>
            <a:endParaRPr lang="en-US" sz="1200" dirty="0"/>
          </a:p>
          <a:p>
            <a:r>
              <a:rPr lang="en-US" sz="1200" dirty="0"/>
              <a:t>Photo by Stephan </a:t>
            </a:r>
            <a:r>
              <a:rPr lang="en-US" sz="1200" dirty="0" err="1"/>
              <a:t>Röhl</a:t>
            </a:r>
            <a:r>
              <a:rPr lang="en-US" sz="1200" dirty="0"/>
              <a:t>, </a:t>
            </a:r>
            <a:r>
              <a:rPr lang="en-US" sz="1200" dirty="0">
                <a:hlinkClick r:id="rId3"/>
              </a:rPr>
              <a:t>CC BY-SA 2.0</a:t>
            </a:r>
            <a:r>
              <a:rPr lang="en-US" sz="1200" dirty="0"/>
              <a:t> via Wikimedia Commons</a:t>
            </a:r>
          </a:p>
        </p:txBody>
      </p:sp>
      <p:pic>
        <p:nvPicPr>
          <p:cNvPr id="11" name="Picture Placeholder 10" descr="A portrait of Ruth Wilson Gilmore at a podium with her arms up in action.">
            <a:extLst>
              <a:ext uri="{FF2B5EF4-FFF2-40B4-BE49-F238E27FC236}">
                <a16:creationId xmlns:a16="http://schemas.microsoft.com/office/drawing/2014/main" id="{A53C7013-B1C8-A147-964F-C7B68A702CDB}"/>
              </a:ext>
            </a:extLst>
          </p:cNvPr>
          <p:cNvPicPr>
            <a:picLocks noGrp="1" noChangeAspect="1"/>
          </p:cNvPicPr>
          <p:nvPr>
            <p:ph type="pic" idx="1"/>
          </p:nvPr>
        </p:nvPicPr>
        <p:blipFill>
          <a:blip r:embed="rId4"/>
          <a:srcRect l="7847" r="7847"/>
          <a:stretch>
            <a:fillRect/>
          </a:stretch>
        </p:blipFill>
        <p:spPr/>
      </p:pic>
    </p:spTree>
    <p:extLst>
      <p:ext uri="{BB962C8B-B14F-4D97-AF65-F5344CB8AC3E}">
        <p14:creationId xmlns:p14="http://schemas.microsoft.com/office/powerpoint/2010/main" val="2229963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ear icon.">
            <a:extLst>
              <a:ext uri="{FF2B5EF4-FFF2-40B4-BE49-F238E27FC236}">
                <a16:creationId xmlns:a16="http://schemas.microsoft.com/office/drawing/2014/main" id="{DA32F887-886C-B64B-BE82-A570E56ED92B}"/>
              </a:ext>
            </a:extLst>
          </p:cNvPr>
          <p:cNvPicPr>
            <a:picLocks noChangeAspect="1"/>
          </p:cNvPicPr>
          <p:nvPr/>
        </p:nvPicPr>
        <p:blipFill>
          <a:blip r:embed="rId3"/>
          <a:srcRect/>
          <a:stretch/>
        </p:blipFill>
        <p:spPr>
          <a:xfrm>
            <a:off x="0" y="0"/>
            <a:ext cx="3524794" cy="3524794"/>
          </a:xfrm>
          <a:prstGeom prst="rect">
            <a:avLst/>
          </a:prstGeom>
        </p:spPr>
      </p:pic>
      <p:sp>
        <p:nvSpPr>
          <p:cNvPr id="2" name="Title 1">
            <a:extLst>
              <a:ext uri="{FF2B5EF4-FFF2-40B4-BE49-F238E27FC236}">
                <a16:creationId xmlns:a16="http://schemas.microsoft.com/office/drawing/2014/main" id="{4B00C97E-BA45-5D43-ADAF-4EF9CA517BE0}"/>
              </a:ext>
            </a:extLst>
          </p:cNvPr>
          <p:cNvSpPr>
            <a:spLocks noGrp="1"/>
          </p:cNvSpPr>
          <p:nvPr>
            <p:ph type="title"/>
          </p:nvPr>
        </p:nvSpPr>
        <p:spPr/>
        <p:txBody>
          <a:bodyPr/>
          <a:lstStyle/>
          <a:p>
            <a:r>
              <a:rPr lang="en-US" dirty="0"/>
              <a:t>A Process for Shared Visioning</a:t>
            </a:r>
            <a:br>
              <a:rPr lang="en-US" dirty="0"/>
            </a:br>
            <a:r>
              <a:rPr lang="en-US" dirty="0"/>
              <a:t>in Research, Outreach &amp; Inclusion</a:t>
            </a:r>
          </a:p>
        </p:txBody>
      </p:sp>
      <p:sp>
        <p:nvSpPr>
          <p:cNvPr id="3" name="Text Placeholder 2">
            <a:extLst>
              <a:ext uri="{FF2B5EF4-FFF2-40B4-BE49-F238E27FC236}">
                <a16:creationId xmlns:a16="http://schemas.microsoft.com/office/drawing/2014/main" id="{10C40577-236F-B747-BC34-5516B6698A34}"/>
              </a:ext>
            </a:extLst>
          </p:cNvPr>
          <p:cNvSpPr>
            <a:spLocks noGrp="1"/>
          </p:cNvSpPr>
          <p:nvPr>
            <p:ph type="body" idx="1"/>
          </p:nvPr>
        </p:nvSpPr>
        <p:spPr/>
        <p:txBody>
          <a:bodyPr/>
          <a:lstStyle/>
          <a:p>
            <a:r>
              <a:rPr lang="en-US" dirty="0"/>
              <a:t>Relates to every priority in the strategic plan</a:t>
            </a:r>
          </a:p>
        </p:txBody>
      </p:sp>
    </p:spTree>
    <p:extLst>
      <p:ext uri="{BB962C8B-B14F-4D97-AF65-F5344CB8AC3E}">
        <p14:creationId xmlns:p14="http://schemas.microsoft.com/office/powerpoint/2010/main" val="40387539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Overview</a:t>
            </a:r>
          </a:p>
        </p:txBody>
      </p:sp>
      <p:grpSp>
        <p:nvGrpSpPr>
          <p:cNvPr id="20" name="Group 19" descr="A process diagram showing Listen, Learn, Reflect, Advocate, Communicate, Engage">
            <a:extLst>
              <a:ext uri="{FF2B5EF4-FFF2-40B4-BE49-F238E27FC236}">
                <a16:creationId xmlns:a16="http://schemas.microsoft.com/office/drawing/2014/main" id="{C9C87A08-BB46-E343-B420-494C28036797}"/>
              </a:ext>
            </a:extLst>
          </p:cNvPr>
          <p:cNvGrpSpPr/>
          <p:nvPr/>
        </p:nvGrpSpPr>
        <p:grpSpPr>
          <a:xfrm>
            <a:off x="844204" y="2919397"/>
            <a:ext cx="10503590" cy="2163793"/>
            <a:chOff x="844204" y="2919397"/>
            <a:chExt cx="10503590" cy="2163793"/>
          </a:xfrm>
        </p:grpSpPr>
        <p:sp>
          <p:nvSpPr>
            <p:cNvPr id="21" name="Freeform 20" descr="&quot;Listen&quot; on a blue arrow.">
              <a:extLst>
                <a:ext uri="{FF2B5EF4-FFF2-40B4-BE49-F238E27FC236}">
                  <a16:creationId xmlns:a16="http://schemas.microsoft.com/office/drawing/2014/main" id="{9F37C94E-94E3-AE46-AC89-C27C74861D0D}"/>
                </a:ext>
                <a:ext uri="{C183D7F6-B498-43B3-948B-1728B52AA6E4}">
                  <adec:decorative xmlns:adec="http://schemas.microsoft.com/office/drawing/2017/decorative" val="0"/>
                </a:ext>
              </a:extLst>
            </p:cNvPr>
            <p:cNvSpPr/>
            <p:nvPr/>
          </p:nvSpPr>
          <p:spPr>
            <a:xfrm>
              <a:off x="844204" y="2919397"/>
              <a:ext cx="1930598" cy="772239"/>
            </a:xfrm>
            <a:custGeom>
              <a:avLst/>
              <a:gdLst>
                <a:gd name="connsiteX0" fmla="*/ 0 w 1930598"/>
                <a:gd name="connsiteY0" fmla="*/ 0 h 772239"/>
                <a:gd name="connsiteX1" fmla="*/ 1544479 w 1930598"/>
                <a:gd name="connsiteY1" fmla="*/ 0 h 772239"/>
                <a:gd name="connsiteX2" fmla="*/ 1930598 w 1930598"/>
                <a:gd name="connsiteY2" fmla="*/ 386120 h 772239"/>
                <a:gd name="connsiteX3" fmla="*/ 1544479 w 1930598"/>
                <a:gd name="connsiteY3" fmla="*/ 772239 h 772239"/>
                <a:gd name="connsiteX4" fmla="*/ 0 w 1930598"/>
                <a:gd name="connsiteY4" fmla="*/ 772239 h 772239"/>
                <a:gd name="connsiteX5" fmla="*/ 386120 w 1930598"/>
                <a:gd name="connsiteY5" fmla="*/ 386120 h 772239"/>
                <a:gd name="connsiteX6" fmla="*/ 0 w 1930598"/>
                <a:gd name="connsiteY6" fmla="*/ 0 h 7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598" h="772239">
                  <a:moveTo>
                    <a:pt x="0" y="0"/>
                  </a:moveTo>
                  <a:lnTo>
                    <a:pt x="1544479" y="0"/>
                  </a:lnTo>
                  <a:lnTo>
                    <a:pt x="1930598" y="386120"/>
                  </a:lnTo>
                  <a:lnTo>
                    <a:pt x="1544479" y="772239"/>
                  </a:lnTo>
                  <a:lnTo>
                    <a:pt x="0" y="772239"/>
                  </a:lnTo>
                  <a:lnTo>
                    <a:pt x="386120" y="386120"/>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446128" tIns="20003" rIns="406122" bIns="20003" numCol="1" spcCol="1270" anchor="ctr" anchorCtr="0">
              <a:noAutofit/>
            </a:bodyPr>
            <a:lstStyle/>
            <a:p>
              <a:pPr marL="0" lvl="0" indent="0" algn="ctr" defTabSz="666750">
                <a:lnSpc>
                  <a:spcPct val="90000"/>
                </a:lnSpc>
                <a:spcBef>
                  <a:spcPct val="0"/>
                </a:spcBef>
                <a:spcAft>
                  <a:spcPct val="35000"/>
                </a:spcAft>
                <a:buNone/>
              </a:pPr>
              <a:r>
                <a:rPr lang="en-US" sz="1500" kern="1200" dirty="0"/>
                <a:t>Listen</a:t>
              </a:r>
            </a:p>
          </p:txBody>
        </p:sp>
        <p:sp>
          <p:nvSpPr>
            <p:cNvPr id="22" name="Freeform 21">
              <a:extLst>
                <a:ext uri="{FF2B5EF4-FFF2-40B4-BE49-F238E27FC236}">
                  <a16:creationId xmlns:a16="http://schemas.microsoft.com/office/drawing/2014/main" id="{A85183D7-54E8-1E43-9A98-97CB5125878C}"/>
                </a:ext>
              </a:extLst>
            </p:cNvPr>
            <p:cNvSpPr/>
            <p:nvPr/>
          </p:nvSpPr>
          <p:spPr>
            <a:xfrm>
              <a:off x="844204" y="3788166"/>
              <a:ext cx="1544478" cy="1295024"/>
            </a:xfrm>
            <a:custGeom>
              <a:avLst/>
              <a:gdLst>
                <a:gd name="connsiteX0" fmla="*/ 0 w 1544478"/>
                <a:gd name="connsiteY0" fmla="*/ 0 h 1295024"/>
                <a:gd name="connsiteX1" fmla="*/ 1544478 w 1544478"/>
                <a:gd name="connsiteY1" fmla="*/ 0 h 1295024"/>
                <a:gd name="connsiteX2" fmla="*/ 1544478 w 1544478"/>
                <a:gd name="connsiteY2" fmla="*/ 1295024 h 1295024"/>
                <a:gd name="connsiteX3" fmla="*/ 0 w 1544478"/>
                <a:gd name="connsiteY3" fmla="*/ 1295024 h 1295024"/>
                <a:gd name="connsiteX4" fmla="*/ 0 w 1544478"/>
                <a:gd name="connsiteY4" fmla="*/ 0 h 129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478" h="1295024">
                  <a:moveTo>
                    <a:pt x="0" y="0"/>
                  </a:moveTo>
                  <a:lnTo>
                    <a:pt x="1544478" y="0"/>
                  </a:lnTo>
                  <a:lnTo>
                    <a:pt x="1544478" y="1295024"/>
                  </a:lnTo>
                  <a:lnTo>
                    <a:pt x="0" y="129502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Colleagues' goals, destinations, desires</a:t>
              </a:r>
            </a:p>
          </p:txBody>
        </p:sp>
        <p:sp>
          <p:nvSpPr>
            <p:cNvPr id="23" name="Freeform 22" descr="&quot;Learn&quot; on a blue arrow.">
              <a:extLst>
                <a:ext uri="{FF2B5EF4-FFF2-40B4-BE49-F238E27FC236}">
                  <a16:creationId xmlns:a16="http://schemas.microsoft.com/office/drawing/2014/main" id="{C3870049-520B-124D-895D-69A6D43FF75A}"/>
                </a:ext>
                <a:ext uri="{C183D7F6-B498-43B3-948B-1728B52AA6E4}">
                  <adec:decorative xmlns:adec="http://schemas.microsoft.com/office/drawing/2017/decorative" val="0"/>
                </a:ext>
              </a:extLst>
            </p:cNvPr>
            <p:cNvSpPr/>
            <p:nvPr/>
          </p:nvSpPr>
          <p:spPr>
            <a:xfrm>
              <a:off x="2558803" y="2919397"/>
              <a:ext cx="1930598" cy="772239"/>
            </a:xfrm>
            <a:custGeom>
              <a:avLst/>
              <a:gdLst>
                <a:gd name="connsiteX0" fmla="*/ 0 w 1930598"/>
                <a:gd name="connsiteY0" fmla="*/ 0 h 772239"/>
                <a:gd name="connsiteX1" fmla="*/ 1544479 w 1930598"/>
                <a:gd name="connsiteY1" fmla="*/ 0 h 772239"/>
                <a:gd name="connsiteX2" fmla="*/ 1930598 w 1930598"/>
                <a:gd name="connsiteY2" fmla="*/ 386120 h 772239"/>
                <a:gd name="connsiteX3" fmla="*/ 1544479 w 1930598"/>
                <a:gd name="connsiteY3" fmla="*/ 772239 h 772239"/>
                <a:gd name="connsiteX4" fmla="*/ 0 w 1930598"/>
                <a:gd name="connsiteY4" fmla="*/ 772239 h 772239"/>
                <a:gd name="connsiteX5" fmla="*/ 386120 w 1930598"/>
                <a:gd name="connsiteY5" fmla="*/ 386120 h 772239"/>
                <a:gd name="connsiteX6" fmla="*/ 0 w 1930598"/>
                <a:gd name="connsiteY6" fmla="*/ 0 h 7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598" h="772239">
                  <a:moveTo>
                    <a:pt x="0" y="0"/>
                  </a:moveTo>
                  <a:lnTo>
                    <a:pt x="1544479" y="0"/>
                  </a:lnTo>
                  <a:lnTo>
                    <a:pt x="1930598" y="386120"/>
                  </a:lnTo>
                  <a:lnTo>
                    <a:pt x="1544479" y="772239"/>
                  </a:lnTo>
                  <a:lnTo>
                    <a:pt x="0" y="772239"/>
                  </a:lnTo>
                  <a:lnTo>
                    <a:pt x="386120" y="386120"/>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446128" tIns="20003" rIns="406122" bIns="20003" numCol="1" spcCol="1270" anchor="ctr" anchorCtr="0">
              <a:noAutofit/>
            </a:bodyPr>
            <a:lstStyle/>
            <a:p>
              <a:pPr marL="0" lvl="0" indent="0" algn="ctr" defTabSz="666750">
                <a:lnSpc>
                  <a:spcPct val="90000"/>
                </a:lnSpc>
                <a:spcBef>
                  <a:spcPct val="0"/>
                </a:spcBef>
                <a:spcAft>
                  <a:spcPct val="35000"/>
                </a:spcAft>
                <a:buNone/>
              </a:pPr>
              <a:r>
                <a:rPr lang="en-US" sz="1500" kern="1200" dirty="0"/>
                <a:t>Learn</a:t>
              </a:r>
            </a:p>
          </p:txBody>
        </p:sp>
        <p:sp>
          <p:nvSpPr>
            <p:cNvPr id="24" name="Freeform 23">
              <a:extLst>
                <a:ext uri="{FF2B5EF4-FFF2-40B4-BE49-F238E27FC236}">
                  <a16:creationId xmlns:a16="http://schemas.microsoft.com/office/drawing/2014/main" id="{91B58C49-F5C8-5A47-B507-5F531802E50E}"/>
                </a:ext>
              </a:extLst>
            </p:cNvPr>
            <p:cNvSpPr/>
            <p:nvPr/>
          </p:nvSpPr>
          <p:spPr>
            <a:xfrm>
              <a:off x="2558803" y="3788166"/>
              <a:ext cx="1544478" cy="1295024"/>
            </a:xfrm>
            <a:custGeom>
              <a:avLst/>
              <a:gdLst>
                <a:gd name="connsiteX0" fmla="*/ 0 w 1544478"/>
                <a:gd name="connsiteY0" fmla="*/ 0 h 1295024"/>
                <a:gd name="connsiteX1" fmla="*/ 1544478 w 1544478"/>
                <a:gd name="connsiteY1" fmla="*/ 0 h 1295024"/>
                <a:gd name="connsiteX2" fmla="*/ 1544478 w 1544478"/>
                <a:gd name="connsiteY2" fmla="*/ 1295024 h 1295024"/>
                <a:gd name="connsiteX3" fmla="*/ 0 w 1544478"/>
                <a:gd name="connsiteY3" fmla="*/ 1295024 h 1295024"/>
                <a:gd name="connsiteX4" fmla="*/ 0 w 1544478"/>
                <a:gd name="connsiteY4" fmla="*/ 0 h 129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478" h="1295024">
                  <a:moveTo>
                    <a:pt x="0" y="0"/>
                  </a:moveTo>
                  <a:lnTo>
                    <a:pt x="1544478" y="0"/>
                  </a:lnTo>
                  <a:lnTo>
                    <a:pt x="1544478" y="1295024"/>
                  </a:lnTo>
                  <a:lnTo>
                    <a:pt x="0" y="129502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Context</a:t>
              </a:r>
            </a:p>
            <a:p>
              <a:pPr marL="114300" lvl="1" indent="-114300" algn="l" defTabSz="666750">
                <a:lnSpc>
                  <a:spcPct val="90000"/>
                </a:lnSpc>
                <a:spcBef>
                  <a:spcPct val="0"/>
                </a:spcBef>
                <a:spcAft>
                  <a:spcPct val="15000"/>
                </a:spcAft>
                <a:buChar char="•"/>
              </a:pPr>
              <a:r>
                <a:rPr lang="en-US" sz="1500" kern="1200" dirty="0"/>
                <a:t>Documentation</a:t>
              </a:r>
            </a:p>
            <a:p>
              <a:pPr marL="114300" lvl="1" indent="-114300" algn="l" defTabSz="666750">
                <a:lnSpc>
                  <a:spcPct val="90000"/>
                </a:lnSpc>
                <a:spcBef>
                  <a:spcPct val="0"/>
                </a:spcBef>
                <a:spcAft>
                  <a:spcPct val="15000"/>
                </a:spcAft>
                <a:buChar char="•"/>
              </a:pPr>
              <a:r>
                <a:rPr lang="en-US" sz="1500" kern="1200" dirty="0"/>
                <a:t>Processes</a:t>
              </a:r>
            </a:p>
            <a:p>
              <a:pPr marL="114300" lvl="1" indent="-114300" algn="l" defTabSz="666750">
                <a:lnSpc>
                  <a:spcPct val="90000"/>
                </a:lnSpc>
                <a:spcBef>
                  <a:spcPct val="0"/>
                </a:spcBef>
                <a:spcAft>
                  <a:spcPct val="15000"/>
                </a:spcAft>
                <a:buChar char="•"/>
              </a:pPr>
              <a:r>
                <a:rPr lang="en-US" sz="1500" kern="1200" dirty="0"/>
                <a:t>Past</a:t>
              </a:r>
            </a:p>
          </p:txBody>
        </p:sp>
        <p:sp>
          <p:nvSpPr>
            <p:cNvPr id="25" name="Freeform 24" descr="&quot;Reflect&quot; on a blue arrow.">
              <a:extLst>
                <a:ext uri="{FF2B5EF4-FFF2-40B4-BE49-F238E27FC236}">
                  <a16:creationId xmlns:a16="http://schemas.microsoft.com/office/drawing/2014/main" id="{A4A4A933-B404-2545-A98A-E504AEBC2FA8}"/>
                </a:ext>
                <a:ext uri="{C183D7F6-B498-43B3-948B-1728B52AA6E4}">
                  <adec:decorative xmlns:adec="http://schemas.microsoft.com/office/drawing/2017/decorative" val="0"/>
                </a:ext>
              </a:extLst>
            </p:cNvPr>
            <p:cNvSpPr/>
            <p:nvPr/>
          </p:nvSpPr>
          <p:spPr>
            <a:xfrm>
              <a:off x="4273401" y="2919397"/>
              <a:ext cx="1930598" cy="772239"/>
            </a:xfrm>
            <a:custGeom>
              <a:avLst/>
              <a:gdLst>
                <a:gd name="connsiteX0" fmla="*/ 0 w 1930598"/>
                <a:gd name="connsiteY0" fmla="*/ 0 h 772239"/>
                <a:gd name="connsiteX1" fmla="*/ 1544479 w 1930598"/>
                <a:gd name="connsiteY1" fmla="*/ 0 h 772239"/>
                <a:gd name="connsiteX2" fmla="*/ 1930598 w 1930598"/>
                <a:gd name="connsiteY2" fmla="*/ 386120 h 772239"/>
                <a:gd name="connsiteX3" fmla="*/ 1544479 w 1930598"/>
                <a:gd name="connsiteY3" fmla="*/ 772239 h 772239"/>
                <a:gd name="connsiteX4" fmla="*/ 0 w 1930598"/>
                <a:gd name="connsiteY4" fmla="*/ 772239 h 772239"/>
                <a:gd name="connsiteX5" fmla="*/ 386120 w 1930598"/>
                <a:gd name="connsiteY5" fmla="*/ 386120 h 772239"/>
                <a:gd name="connsiteX6" fmla="*/ 0 w 1930598"/>
                <a:gd name="connsiteY6" fmla="*/ 0 h 7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598" h="772239">
                  <a:moveTo>
                    <a:pt x="0" y="0"/>
                  </a:moveTo>
                  <a:lnTo>
                    <a:pt x="1544479" y="0"/>
                  </a:lnTo>
                  <a:lnTo>
                    <a:pt x="1930598" y="386120"/>
                  </a:lnTo>
                  <a:lnTo>
                    <a:pt x="1544479" y="772239"/>
                  </a:lnTo>
                  <a:lnTo>
                    <a:pt x="0" y="772239"/>
                  </a:lnTo>
                  <a:lnTo>
                    <a:pt x="386120" y="386120"/>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446128" tIns="20003" rIns="406122" bIns="20003" numCol="1" spcCol="1270" anchor="ctr" anchorCtr="0">
              <a:noAutofit/>
            </a:bodyPr>
            <a:lstStyle/>
            <a:p>
              <a:pPr marL="0" lvl="0" indent="0" algn="ctr" defTabSz="666750">
                <a:lnSpc>
                  <a:spcPct val="90000"/>
                </a:lnSpc>
                <a:spcBef>
                  <a:spcPct val="0"/>
                </a:spcBef>
                <a:spcAft>
                  <a:spcPct val="35000"/>
                </a:spcAft>
                <a:buNone/>
              </a:pPr>
              <a:r>
                <a:rPr lang="en-US" sz="1500" kern="1200" dirty="0"/>
                <a:t>Reflect</a:t>
              </a:r>
            </a:p>
          </p:txBody>
        </p:sp>
        <p:sp>
          <p:nvSpPr>
            <p:cNvPr id="26" name="Freeform 25">
              <a:extLst>
                <a:ext uri="{FF2B5EF4-FFF2-40B4-BE49-F238E27FC236}">
                  <a16:creationId xmlns:a16="http://schemas.microsoft.com/office/drawing/2014/main" id="{165EAB13-FE3C-B94D-A7FA-E97526F8144E}"/>
                </a:ext>
              </a:extLst>
            </p:cNvPr>
            <p:cNvSpPr/>
            <p:nvPr/>
          </p:nvSpPr>
          <p:spPr>
            <a:xfrm>
              <a:off x="4273401" y="3788166"/>
              <a:ext cx="1544478" cy="1295024"/>
            </a:xfrm>
            <a:custGeom>
              <a:avLst/>
              <a:gdLst>
                <a:gd name="connsiteX0" fmla="*/ 0 w 1544478"/>
                <a:gd name="connsiteY0" fmla="*/ 0 h 1295024"/>
                <a:gd name="connsiteX1" fmla="*/ 1544478 w 1544478"/>
                <a:gd name="connsiteY1" fmla="*/ 0 h 1295024"/>
                <a:gd name="connsiteX2" fmla="*/ 1544478 w 1544478"/>
                <a:gd name="connsiteY2" fmla="*/ 1295024 h 1295024"/>
                <a:gd name="connsiteX3" fmla="*/ 0 w 1544478"/>
                <a:gd name="connsiteY3" fmla="*/ 1295024 h 1295024"/>
                <a:gd name="connsiteX4" fmla="*/ 0 w 1544478"/>
                <a:gd name="connsiteY4" fmla="*/ 0 h 129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478" h="1295024">
                  <a:moveTo>
                    <a:pt x="0" y="0"/>
                  </a:moveTo>
                  <a:lnTo>
                    <a:pt x="1544478" y="0"/>
                  </a:lnTo>
                  <a:lnTo>
                    <a:pt x="1544478" y="1295024"/>
                  </a:lnTo>
                  <a:lnTo>
                    <a:pt x="0" y="129502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Identify what is shared</a:t>
              </a:r>
            </a:p>
            <a:p>
              <a:pPr marL="114300" lvl="1" indent="-114300" algn="l" defTabSz="666750">
                <a:lnSpc>
                  <a:spcPct val="90000"/>
                </a:lnSpc>
                <a:spcBef>
                  <a:spcPct val="0"/>
                </a:spcBef>
                <a:spcAft>
                  <a:spcPct val="15000"/>
                </a:spcAft>
                <a:buChar char="•"/>
              </a:pPr>
              <a:r>
                <a:rPr lang="en-US" sz="1500" kern="1200" dirty="0"/>
                <a:t>Consider what is needed</a:t>
              </a:r>
            </a:p>
          </p:txBody>
        </p:sp>
        <p:sp>
          <p:nvSpPr>
            <p:cNvPr id="27" name="Freeform 26" descr="&quot;Advocate&quot; on a blue arrow.">
              <a:extLst>
                <a:ext uri="{FF2B5EF4-FFF2-40B4-BE49-F238E27FC236}">
                  <a16:creationId xmlns:a16="http://schemas.microsoft.com/office/drawing/2014/main" id="{F84B8652-10CA-9142-A944-2CFA6B6330E6}"/>
                </a:ext>
                <a:ext uri="{C183D7F6-B498-43B3-948B-1728B52AA6E4}">
                  <adec:decorative xmlns:adec="http://schemas.microsoft.com/office/drawing/2017/decorative" val="0"/>
                </a:ext>
              </a:extLst>
            </p:cNvPr>
            <p:cNvSpPr/>
            <p:nvPr/>
          </p:nvSpPr>
          <p:spPr>
            <a:xfrm>
              <a:off x="5988000" y="2919397"/>
              <a:ext cx="1930598" cy="772239"/>
            </a:xfrm>
            <a:custGeom>
              <a:avLst/>
              <a:gdLst>
                <a:gd name="connsiteX0" fmla="*/ 0 w 1930598"/>
                <a:gd name="connsiteY0" fmla="*/ 0 h 772239"/>
                <a:gd name="connsiteX1" fmla="*/ 1544479 w 1930598"/>
                <a:gd name="connsiteY1" fmla="*/ 0 h 772239"/>
                <a:gd name="connsiteX2" fmla="*/ 1930598 w 1930598"/>
                <a:gd name="connsiteY2" fmla="*/ 386120 h 772239"/>
                <a:gd name="connsiteX3" fmla="*/ 1544479 w 1930598"/>
                <a:gd name="connsiteY3" fmla="*/ 772239 h 772239"/>
                <a:gd name="connsiteX4" fmla="*/ 0 w 1930598"/>
                <a:gd name="connsiteY4" fmla="*/ 772239 h 772239"/>
                <a:gd name="connsiteX5" fmla="*/ 386120 w 1930598"/>
                <a:gd name="connsiteY5" fmla="*/ 386120 h 772239"/>
                <a:gd name="connsiteX6" fmla="*/ 0 w 1930598"/>
                <a:gd name="connsiteY6" fmla="*/ 0 h 7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598" h="772239">
                  <a:moveTo>
                    <a:pt x="0" y="0"/>
                  </a:moveTo>
                  <a:lnTo>
                    <a:pt x="1544479" y="0"/>
                  </a:lnTo>
                  <a:lnTo>
                    <a:pt x="1930598" y="386120"/>
                  </a:lnTo>
                  <a:lnTo>
                    <a:pt x="1544479" y="772239"/>
                  </a:lnTo>
                  <a:lnTo>
                    <a:pt x="0" y="772239"/>
                  </a:lnTo>
                  <a:lnTo>
                    <a:pt x="386120" y="386120"/>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446128" tIns="20003" rIns="406122" bIns="20003" numCol="1" spcCol="1270" anchor="ctr" anchorCtr="0">
              <a:noAutofit/>
            </a:bodyPr>
            <a:lstStyle/>
            <a:p>
              <a:pPr marL="0" lvl="0" indent="0" algn="ctr" defTabSz="666750">
                <a:lnSpc>
                  <a:spcPct val="90000"/>
                </a:lnSpc>
                <a:spcBef>
                  <a:spcPct val="0"/>
                </a:spcBef>
                <a:spcAft>
                  <a:spcPct val="35000"/>
                </a:spcAft>
                <a:buNone/>
              </a:pPr>
              <a:r>
                <a:rPr lang="en-US" sz="1500" kern="1200" dirty="0"/>
                <a:t>Advocate</a:t>
              </a:r>
            </a:p>
          </p:txBody>
        </p:sp>
        <p:sp>
          <p:nvSpPr>
            <p:cNvPr id="28" name="Freeform 27">
              <a:extLst>
                <a:ext uri="{FF2B5EF4-FFF2-40B4-BE49-F238E27FC236}">
                  <a16:creationId xmlns:a16="http://schemas.microsoft.com/office/drawing/2014/main" id="{22A70DBE-986F-AB47-A4F8-37D64354A01B}"/>
                </a:ext>
              </a:extLst>
            </p:cNvPr>
            <p:cNvSpPr/>
            <p:nvPr/>
          </p:nvSpPr>
          <p:spPr>
            <a:xfrm>
              <a:off x="5988000" y="3788166"/>
              <a:ext cx="1544478" cy="1295024"/>
            </a:xfrm>
            <a:custGeom>
              <a:avLst/>
              <a:gdLst>
                <a:gd name="connsiteX0" fmla="*/ 0 w 1544478"/>
                <a:gd name="connsiteY0" fmla="*/ 0 h 1295024"/>
                <a:gd name="connsiteX1" fmla="*/ 1544478 w 1544478"/>
                <a:gd name="connsiteY1" fmla="*/ 0 h 1295024"/>
                <a:gd name="connsiteX2" fmla="*/ 1544478 w 1544478"/>
                <a:gd name="connsiteY2" fmla="*/ 1295024 h 1295024"/>
                <a:gd name="connsiteX3" fmla="*/ 0 w 1544478"/>
                <a:gd name="connsiteY3" fmla="*/ 1295024 h 1295024"/>
                <a:gd name="connsiteX4" fmla="*/ 0 w 1544478"/>
                <a:gd name="connsiteY4" fmla="*/ 0 h 129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478" h="1295024">
                  <a:moveTo>
                    <a:pt x="0" y="0"/>
                  </a:moveTo>
                  <a:lnTo>
                    <a:pt x="1544478" y="0"/>
                  </a:lnTo>
                  <a:lnTo>
                    <a:pt x="1544478" y="1295024"/>
                  </a:lnTo>
                  <a:lnTo>
                    <a:pt x="0" y="129502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Align our work with the vision and goals</a:t>
              </a:r>
            </a:p>
            <a:p>
              <a:pPr marL="114300" lvl="1" indent="-114300" algn="l" defTabSz="666750">
                <a:lnSpc>
                  <a:spcPct val="90000"/>
                </a:lnSpc>
                <a:spcBef>
                  <a:spcPct val="0"/>
                </a:spcBef>
                <a:spcAft>
                  <a:spcPct val="15000"/>
                </a:spcAft>
                <a:buChar char="•"/>
              </a:pPr>
              <a:r>
                <a:rPr lang="en-US" sz="1500" kern="1200" dirty="0"/>
                <a:t>Make space for new work and priorities</a:t>
              </a:r>
            </a:p>
          </p:txBody>
        </p:sp>
        <p:sp>
          <p:nvSpPr>
            <p:cNvPr id="29" name="Freeform 28" descr="&quot;Communicate&quot; on a blue arrow.">
              <a:extLst>
                <a:ext uri="{FF2B5EF4-FFF2-40B4-BE49-F238E27FC236}">
                  <a16:creationId xmlns:a16="http://schemas.microsoft.com/office/drawing/2014/main" id="{8B55EFD2-351B-764B-A0D5-698A7AC892EC}"/>
                </a:ext>
                <a:ext uri="{C183D7F6-B498-43B3-948B-1728B52AA6E4}">
                  <adec:decorative xmlns:adec="http://schemas.microsoft.com/office/drawing/2017/decorative" val="0"/>
                </a:ext>
              </a:extLst>
            </p:cNvPr>
            <p:cNvSpPr/>
            <p:nvPr/>
          </p:nvSpPr>
          <p:spPr>
            <a:xfrm>
              <a:off x="7702598" y="2919397"/>
              <a:ext cx="1930598" cy="772239"/>
            </a:xfrm>
            <a:custGeom>
              <a:avLst/>
              <a:gdLst>
                <a:gd name="connsiteX0" fmla="*/ 0 w 1930598"/>
                <a:gd name="connsiteY0" fmla="*/ 0 h 772239"/>
                <a:gd name="connsiteX1" fmla="*/ 1544479 w 1930598"/>
                <a:gd name="connsiteY1" fmla="*/ 0 h 772239"/>
                <a:gd name="connsiteX2" fmla="*/ 1930598 w 1930598"/>
                <a:gd name="connsiteY2" fmla="*/ 386120 h 772239"/>
                <a:gd name="connsiteX3" fmla="*/ 1544479 w 1930598"/>
                <a:gd name="connsiteY3" fmla="*/ 772239 h 772239"/>
                <a:gd name="connsiteX4" fmla="*/ 0 w 1930598"/>
                <a:gd name="connsiteY4" fmla="*/ 772239 h 772239"/>
                <a:gd name="connsiteX5" fmla="*/ 386120 w 1930598"/>
                <a:gd name="connsiteY5" fmla="*/ 386120 h 772239"/>
                <a:gd name="connsiteX6" fmla="*/ 0 w 1930598"/>
                <a:gd name="connsiteY6" fmla="*/ 0 h 7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598" h="772239">
                  <a:moveTo>
                    <a:pt x="0" y="0"/>
                  </a:moveTo>
                  <a:lnTo>
                    <a:pt x="1544479" y="0"/>
                  </a:lnTo>
                  <a:lnTo>
                    <a:pt x="1930598" y="386120"/>
                  </a:lnTo>
                  <a:lnTo>
                    <a:pt x="1544479" y="772239"/>
                  </a:lnTo>
                  <a:lnTo>
                    <a:pt x="0" y="772239"/>
                  </a:lnTo>
                  <a:lnTo>
                    <a:pt x="386120" y="386120"/>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446128" tIns="20003" rIns="406122" bIns="20003" numCol="1" spcCol="1270" anchor="ctr" anchorCtr="0">
              <a:noAutofit/>
            </a:bodyPr>
            <a:lstStyle/>
            <a:p>
              <a:pPr marL="0" lvl="0" indent="0" algn="ctr" defTabSz="666750">
                <a:lnSpc>
                  <a:spcPct val="90000"/>
                </a:lnSpc>
                <a:spcBef>
                  <a:spcPct val="0"/>
                </a:spcBef>
                <a:spcAft>
                  <a:spcPct val="35000"/>
                </a:spcAft>
                <a:buNone/>
              </a:pPr>
              <a:r>
                <a:rPr lang="en-US" sz="1500" kern="1200" dirty="0"/>
                <a:t>Communicate</a:t>
              </a:r>
            </a:p>
          </p:txBody>
        </p:sp>
        <p:sp>
          <p:nvSpPr>
            <p:cNvPr id="30" name="Freeform 29">
              <a:extLst>
                <a:ext uri="{FF2B5EF4-FFF2-40B4-BE49-F238E27FC236}">
                  <a16:creationId xmlns:a16="http://schemas.microsoft.com/office/drawing/2014/main" id="{B764D5E3-70E8-904F-93E6-F31D26E00E2C}"/>
                </a:ext>
              </a:extLst>
            </p:cNvPr>
            <p:cNvSpPr/>
            <p:nvPr/>
          </p:nvSpPr>
          <p:spPr>
            <a:xfrm>
              <a:off x="7702598" y="3788166"/>
              <a:ext cx="1544478" cy="1295024"/>
            </a:xfrm>
            <a:custGeom>
              <a:avLst/>
              <a:gdLst>
                <a:gd name="connsiteX0" fmla="*/ 0 w 1544478"/>
                <a:gd name="connsiteY0" fmla="*/ 0 h 1295024"/>
                <a:gd name="connsiteX1" fmla="*/ 1544478 w 1544478"/>
                <a:gd name="connsiteY1" fmla="*/ 0 h 1295024"/>
                <a:gd name="connsiteX2" fmla="*/ 1544478 w 1544478"/>
                <a:gd name="connsiteY2" fmla="*/ 1295024 h 1295024"/>
                <a:gd name="connsiteX3" fmla="*/ 0 w 1544478"/>
                <a:gd name="connsiteY3" fmla="*/ 1295024 h 1295024"/>
                <a:gd name="connsiteX4" fmla="*/ 0 w 1544478"/>
                <a:gd name="connsiteY4" fmla="*/ 0 h 129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478" h="1295024">
                  <a:moveTo>
                    <a:pt x="0" y="0"/>
                  </a:moveTo>
                  <a:lnTo>
                    <a:pt x="1544478" y="0"/>
                  </a:lnTo>
                  <a:lnTo>
                    <a:pt x="1544478" y="1295024"/>
                  </a:lnTo>
                  <a:lnTo>
                    <a:pt x="0" y="129502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Share the vision with stakeholders</a:t>
              </a:r>
            </a:p>
            <a:p>
              <a:pPr marL="114300" lvl="1" indent="-114300" algn="l" defTabSz="666750">
                <a:lnSpc>
                  <a:spcPct val="90000"/>
                </a:lnSpc>
                <a:spcBef>
                  <a:spcPct val="0"/>
                </a:spcBef>
                <a:spcAft>
                  <a:spcPct val="15000"/>
                </a:spcAft>
                <a:buChar char="•"/>
              </a:pPr>
              <a:r>
                <a:rPr lang="en-US" sz="1500" kern="1200" dirty="0"/>
                <a:t>Develop a plan for sustainable, open, and transparent communication</a:t>
              </a:r>
            </a:p>
          </p:txBody>
        </p:sp>
        <p:sp>
          <p:nvSpPr>
            <p:cNvPr id="31" name="Freeform 30" descr="&quot;Engage&quot; on a blue arrow.">
              <a:extLst>
                <a:ext uri="{FF2B5EF4-FFF2-40B4-BE49-F238E27FC236}">
                  <a16:creationId xmlns:a16="http://schemas.microsoft.com/office/drawing/2014/main" id="{554589EE-42CC-E548-A47F-8980C1C8F571}"/>
                </a:ext>
                <a:ext uri="{C183D7F6-B498-43B3-948B-1728B52AA6E4}">
                  <adec:decorative xmlns:adec="http://schemas.microsoft.com/office/drawing/2017/decorative" val="0"/>
                </a:ext>
              </a:extLst>
            </p:cNvPr>
            <p:cNvSpPr/>
            <p:nvPr/>
          </p:nvSpPr>
          <p:spPr>
            <a:xfrm>
              <a:off x="9417196" y="2919397"/>
              <a:ext cx="1930598" cy="772239"/>
            </a:xfrm>
            <a:custGeom>
              <a:avLst/>
              <a:gdLst>
                <a:gd name="connsiteX0" fmla="*/ 0 w 1930598"/>
                <a:gd name="connsiteY0" fmla="*/ 0 h 772239"/>
                <a:gd name="connsiteX1" fmla="*/ 1544479 w 1930598"/>
                <a:gd name="connsiteY1" fmla="*/ 0 h 772239"/>
                <a:gd name="connsiteX2" fmla="*/ 1930598 w 1930598"/>
                <a:gd name="connsiteY2" fmla="*/ 386120 h 772239"/>
                <a:gd name="connsiteX3" fmla="*/ 1544479 w 1930598"/>
                <a:gd name="connsiteY3" fmla="*/ 772239 h 772239"/>
                <a:gd name="connsiteX4" fmla="*/ 0 w 1930598"/>
                <a:gd name="connsiteY4" fmla="*/ 772239 h 772239"/>
                <a:gd name="connsiteX5" fmla="*/ 386120 w 1930598"/>
                <a:gd name="connsiteY5" fmla="*/ 386120 h 772239"/>
                <a:gd name="connsiteX6" fmla="*/ 0 w 1930598"/>
                <a:gd name="connsiteY6" fmla="*/ 0 h 772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30598" h="772239">
                  <a:moveTo>
                    <a:pt x="0" y="0"/>
                  </a:moveTo>
                  <a:lnTo>
                    <a:pt x="1544479" y="0"/>
                  </a:lnTo>
                  <a:lnTo>
                    <a:pt x="1930598" y="386120"/>
                  </a:lnTo>
                  <a:lnTo>
                    <a:pt x="1544479" y="772239"/>
                  </a:lnTo>
                  <a:lnTo>
                    <a:pt x="0" y="772239"/>
                  </a:lnTo>
                  <a:lnTo>
                    <a:pt x="386120" y="386120"/>
                  </a:lnTo>
                  <a:lnTo>
                    <a:pt x="0" y="0"/>
                  </a:lnTo>
                  <a:close/>
                </a:path>
              </a:pathLst>
            </a:custGeom>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446128" tIns="20003" rIns="406122" bIns="20003" numCol="1" spcCol="1270" anchor="ctr" anchorCtr="0">
              <a:noAutofit/>
            </a:bodyPr>
            <a:lstStyle/>
            <a:p>
              <a:pPr marL="0" lvl="0" indent="0" algn="ctr" defTabSz="666750">
                <a:lnSpc>
                  <a:spcPct val="90000"/>
                </a:lnSpc>
                <a:spcBef>
                  <a:spcPct val="0"/>
                </a:spcBef>
                <a:spcAft>
                  <a:spcPct val="35000"/>
                </a:spcAft>
                <a:buNone/>
              </a:pPr>
              <a:r>
                <a:rPr lang="en-US" sz="1500" kern="1200" dirty="0"/>
                <a:t>Engage</a:t>
              </a:r>
            </a:p>
          </p:txBody>
        </p:sp>
        <p:sp>
          <p:nvSpPr>
            <p:cNvPr id="32" name="Freeform 31">
              <a:extLst>
                <a:ext uri="{FF2B5EF4-FFF2-40B4-BE49-F238E27FC236}">
                  <a16:creationId xmlns:a16="http://schemas.microsoft.com/office/drawing/2014/main" id="{808D389E-2947-014A-8F69-29CC9962C961}"/>
                </a:ext>
              </a:extLst>
            </p:cNvPr>
            <p:cNvSpPr/>
            <p:nvPr/>
          </p:nvSpPr>
          <p:spPr>
            <a:xfrm>
              <a:off x="9417196" y="3788166"/>
              <a:ext cx="1544478" cy="1295024"/>
            </a:xfrm>
            <a:custGeom>
              <a:avLst/>
              <a:gdLst>
                <a:gd name="connsiteX0" fmla="*/ 0 w 1544478"/>
                <a:gd name="connsiteY0" fmla="*/ 0 h 1295024"/>
                <a:gd name="connsiteX1" fmla="*/ 1544478 w 1544478"/>
                <a:gd name="connsiteY1" fmla="*/ 0 h 1295024"/>
                <a:gd name="connsiteX2" fmla="*/ 1544478 w 1544478"/>
                <a:gd name="connsiteY2" fmla="*/ 1295024 h 1295024"/>
                <a:gd name="connsiteX3" fmla="*/ 0 w 1544478"/>
                <a:gd name="connsiteY3" fmla="*/ 1295024 h 1295024"/>
                <a:gd name="connsiteX4" fmla="*/ 0 w 1544478"/>
                <a:gd name="connsiteY4" fmla="*/ 0 h 1295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4478" h="1295024">
                  <a:moveTo>
                    <a:pt x="0" y="0"/>
                  </a:moveTo>
                  <a:lnTo>
                    <a:pt x="1544478" y="0"/>
                  </a:lnTo>
                  <a:lnTo>
                    <a:pt x="1544478" y="1295024"/>
                  </a:lnTo>
                  <a:lnTo>
                    <a:pt x="0" y="1295024"/>
                  </a:lnTo>
                  <a:lnTo>
                    <a:pt x="0" y="0"/>
                  </a:lnTo>
                  <a:close/>
                </a:path>
              </a:pathLst>
            </a:custGeom>
          </p:spPr>
          <p:style>
            <a:lnRef idx="0">
              <a:schemeClr val="dk1">
                <a:alpha val="0"/>
                <a:hueOff val="0"/>
                <a:satOff val="0"/>
                <a:lumOff val="0"/>
                <a:alphaOff val="0"/>
              </a:schemeClr>
            </a:lnRef>
            <a:fillRef idx="0">
              <a:schemeClr val="lt2">
                <a:alpha val="0"/>
                <a:hueOff val="0"/>
                <a:satOff val="0"/>
                <a:lumOff val="0"/>
                <a:alphaOff val="0"/>
              </a:schemeClr>
            </a:fillRef>
            <a:effectRef idx="0">
              <a:schemeClr val="lt2">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114300" lvl="1" indent="-114300" algn="l" defTabSz="666750">
                <a:lnSpc>
                  <a:spcPct val="90000"/>
                </a:lnSpc>
                <a:spcBef>
                  <a:spcPct val="0"/>
                </a:spcBef>
                <a:spcAft>
                  <a:spcPct val="15000"/>
                </a:spcAft>
                <a:buChar char="•"/>
              </a:pPr>
              <a:r>
                <a:rPr lang="en-US" sz="1500" kern="1200" dirty="0"/>
                <a:t>Engage colleagues, users, and community in enacting the shared vision</a:t>
              </a:r>
            </a:p>
          </p:txBody>
        </p:sp>
      </p:grpSp>
    </p:spTree>
    <p:extLst>
      <p:ext uri="{BB962C8B-B14F-4D97-AF65-F5344CB8AC3E}">
        <p14:creationId xmlns:p14="http://schemas.microsoft.com/office/powerpoint/2010/main" val="9349564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Eye glasses icon.">
            <a:extLst>
              <a:ext uri="{FF2B5EF4-FFF2-40B4-BE49-F238E27FC236}">
                <a16:creationId xmlns:a16="http://schemas.microsoft.com/office/drawing/2014/main" id="{E1B5BE29-BA89-DB4B-A7BB-3D6B8CECA625}"/>
              </a:ext>
            </a:extLst>
          </p:cNvPr>
          <p:cNvPicPr>
            <a:picLocks noChangeAspect="1"/>
          </p:cNvPicPr>
          <p:nvPr/>
        </p:nvPicPr>
        <p:blipFill>
          <a:blip r:embed="rId3"/>
          <a:srcRect/>
          <a:stretch/>
        </p:blipFill>
        <p:spPr>
          <a:xfrm>
            <a:off x="0" y="0"/>
            <a:ext cx="3524794" cy="3524794"/>
          </a:xfrm>
          <a:prstGeom prst="rect">
            <a:avLst/>
          </a:prstGeom>
        </p:spPr>
      </p:pic>
      <p:sp>
        <p:nvSpPr>
          <p:cNvPr id="2" name="Title 1">
            <a:extLst>
              <a:ext uri="{FF2B5EF4-FFF2-40B4-BE49-F238E27FC236}">
                <a16:creationId xmlns:a16="http://schemas.microsoft.com/office/drawing/2014/main" id="{4B00C97E-BA45-5D43-ADAF-4EF9CA517BE0}"/>
              </a:ext>
            </a:extLst>
          </p:cNvPr>
          <p:cNvSpPr>
            <a:spLocks noGrp="1"/>
          </p:cNvSpPr>
          <p:nvPr>
            <p:ph type="title"/>
          </p:nvPr>
        </p:nvSpPr>
        <p:spPr/>
        <p:txBody>
          <a:bodyPr/>
          <a:lstStyle/>
          <a:p>
            <a:r>
              <a:rPr lang="en-US" dirty="0"/>
              <a:t>A Vision to Develop &amp; Apply a Social Justice Model</a:t>
            </a:r>
          </a:p>
        </p:txBody>
      </p:sp>
    </p:spTree>
    <p:extLst>
      <p:ext uri="{BB962C8B-B14F-4D97-AF65-F5344CB8AC3E}">
        <p14:creationId xmlns:p14="http://schemas.microsoft.com/office/powerpoint/2010/main" val="9530568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Applying DEIA &amp; Social Justice Principles</a:t>
            </a:r>
          </a:p>
        </p:txBody>
      </p:sp>
      <p:grpSp>
        <p:nvGrpSpPr>
          <p:cNvPr id="8" name="Group 7" descr="An upside down triangle diagram.">
            <a:extLst>
              <a:ext uri="{FF2B5EF4-FFF2-40B4-BE49-F238E27FC236}">
                <a16:creationId xmlns:a16="http://schemas.microsoft.com/office/drawing/2014/main" id="{E477D19C-0D34-8A4F-9BCD-36C1122D50F5}"/>
              </a:ext>
            </a:extLst>
          </p:cNvPr>
          <p:cNvGrpSpPr/>
          <p:nvPr/>
        </p:nvGrpSpPr>
        <p:grpSpPr>
          <a:xfrm>
            <a:off x="838200" y="1825624"/>
            <a:ext cx="10515600" cy="4351339"/>
            <a:chOff x="838200" y="1825624"/>
            <a:chExt cx="10515600" cy="4351339"/>
          </a:xfrm>
        </p:grpSpPr>
        <p:sp>
          <p:nvSpPr>
            <p:cNvPr id="9" name="Freeform 8" descr="&quot;SCU Students, Staff &amp; Faculty&quot; on the top of an upside down pyramid.">
              <a:extLst>
                <a:ext uri="{FF2B5EF4-FFF2-40B4-BE49-F238E27FC236}">
                  <a16:creationId xmlns:a16="http://schemas.microsoft.com/office/drawing/2014/main" id="{33D75B2C-A1F5-634C-A3E4-33E544D2A4FA}"/>
                </a:ext>
                <a:ext uri="{C183D7F6-B498-43B3-948B-1728B52AA6E4}">
                  <adec:decorative xmlns:adec="http://schemas.microsoft.com/office/drawing/2017/decorative" val="0"/>
                </a:ext>
              </a:extLst>
            </p:cNvPr>
            <p:cNvSpPr/>
            <p:nvPr/>
          </p:nvSpPr>
          <p:spPr>
            <a:xfrm>
              <a:off x="838200" y="1825624"/>
              <a:ext cx="10515600" cy="1087836"/>
            </a:xfrm>
            <a:custGeom>
              <a:avLst/>
              <a:gdLst>
                <a:gd name="connsiteX0" fmla="*/ 0 w 10515600"/>
                <a:gd name="connsiteY0" fmla="*/ 1087834 h 1087834"/>
                <a:gd name="connsiteX1" fmla="*/ 1314452 w 10515600"/>
                <a:gd name="connsiteY1" fmla="*/ 0 h 1087834"/>
                <a:gd name="connsiteX2" fmla="*/ 9201148 w 10515600"/>
                <a:gd name="connsiteY2" fmla="*/ 0 h 1087834"/>
                <a:gd name="connsiteX3" fmla="*/ 10515600 w 10515600"/>
                <a:gd name="connsiteY3" fmla="*/ 1087834 h 1087834"/>
                <a:gd name="connsiteX4" fmla="*/ 0 w 10515600"/>
                <a:gd name="connsiteY4" fmla="*/ 1087834 h 1087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5600" h="1087834">
                  <a:moveTo>
                    <a:pt x="10515600" y="1"/>
                  </a:moveTo>
                  <a:lnTo>
                    <a:pt x="9201148" y="1087833"/>
                  </a:lnTo>
                  <a:lnTo>
                    <a:pt x="1314452" y="1087833"/>
                  </a:lnTo>
                  <a:lnTo>
                    <a:pt x="0" y="1"/>
                  </a:lnTo>
                  <a:lnTo>
                    <a:pt x="10515600" y="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0"/>
              </a:schemeClr>
            </a:fillRef>
            <a:effectRef idx="2">
              <a:schemeClr val="accent4">
                <a:alpha val="90000"/>
                <a:hueOff val="0"/>
                <a:satOff val="0"/>
                <a:lumOff val="0"/>
                <a:alphaOff val="0"/>
              </a:schemeClr>
            </a:effectRef>
            <a:fontRef idx="minor">
              <a:schemeClr val="lt1"/>
            </a:fontRef>
          </p:style>
          <p:txBody>
            <a:bodyPr spcFirstLastPara="0" vert="horz" wrap="square" lIns="1884679" tIns="44451" rIns="1884681" bIns="44451"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rPr>
                <a:t>SCU Students, Staff &amp; Faculty</a:t>
              </a:r>
            </a:p>
          </p:txBody>
        </p:sp>
        <p:sp>
          <p:nvSpPr>
            <p:cNvPr id="10" name="Freeform 9" descr="&quot;SCU Library Employees&quot; on the second row from the top of an upside-down pyramid.">
              <a:extLst>
                <a:ext uri="{FF2B5EF4-FFF2-40B4-BE49-F238E27FC236}">
                  <a16:creationId xmlns:a16="http://schemas.microsoft.com/office/drawing/2014/main" id="{2F8ECDAE-C331-E240-95D2-5D99011B6D23}"/>
                </a:ext>
                <a:ext uri="{C183D7F6-B498-43B3-948B-1728B52AA6E4}">
                  <adec:decorative xmlns:adec="http://schemas.microsoft.com/office/drawing/2017/decorative" val="0"/>
                </a:ext>
              </a:extLst>
            </p:cNvPr>
            <p:cNvSpPr/>
            <p:nvPr/>
          </p:nvSpPr>
          <p:spPr>
            <a:xfrm>
              <a:off x="2152649" y="2913458"/>
              <a:ext cx="7886700" cy="1087835"/>
            </a:xfrm>
            <a:custGeom>
              <a:avLst/>
              <a:gdLst>
                <a:gd name="connsiteX0" fmla="*/ 0 w 7886700"/>
                <a:gd name="connsiteY0" fmla="*/ 1087834 h 1087834"/>
                <a:gd name="connsiteX1" fmla="*/ 1314452 w 7886700"/>
                <a:gd name="connsiteY1" fmla="*/ 0 h 1087834"/>
                <a:gd name="connsiteX2" fmla="*/ 6572248 w 7886700"/>
                <a:gd name="connsiteY2" fmla="*/ 0 h 1087834"/>
                <a:gd name="connsiteX3" fmla="*/ 7886700 w 7886700"/>
                <a:gd name="connsiteY3" fmla="*/ 1087834 h 1087834"/>
                <a:gd name="connsiteX4" fmla="*/ 0 w 7886700"/>
                <a:gd name="connsiteY4" fmla="*/ 1087834 h 1087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86700" h="1087834">
                  <a:moveTo>
                    <a:pt x="7886700" y="1"/>
                  </a:moveTo>
                  <a:lnTo>
                    <a:pt x="6572248" y="1087833"/>
                  </a:lnTo>
                  <a:lnTo>
                    <a:pt x="1314452" y="1087833"/>
                  </a:lnTo>
                  <a:lnTo>
                    <a:pt x="0" y="1"/>
                  </a:lnTo>
                  <a:lnTo>
                    <a:pt x="7886700" y="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13333"/>
              </a:schemeClr>
            </a:fillRef>
            <a:effectRef idx="2">
              <a:schemeClr val="accent4">
                <a:alpha val="90000"/>
                <a:hueOff val="0"/>
                <a:satOff val="0"/>
                <a:lumOff val="0"/>
                <a:alphaOff val="-13333"/>
              </a:schemeClr>
            </a:effectRef>
            <a:fontRef idx="minor">
              <a:schemeClr val="lt1"/>
            </a:fontRef>
          </p:style>
          <p:txBody>
            <a:bodyPr spcFirstLastPara="0" vert="horz" wrap="square" lIns="1424623" tIns="44451" rIns="1424622" bIns="44450"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rPr>
                <a:t>SCU Library Employees</a:t>
              </a:r>
            </a:p>
          </p:txBody>
        </p:sp>
        <p:sp>
          <p:nvSpPr>
            <p:cNvPr id="11" name="Freeform 10" descr="&quot;UL Leadership&quot; on the third row of an upside-down pyramid.">
              <a:extLst>
                <a:ext uri="{FF2B5EF4-FFF2-40B4-BE49-F238E27FC236}">
                  <a16:creationId xmlns:a16="http://schemas.microsoft.com/office/drawing/2014/main" id="{453E2DB9-FC31-2744-A0F4-F9FA4EBFFAA4}"/>
                </a:ext>
                <a:ext uri="{C183D7F6-B498-43B3-948B-1728B52AA6E4}">
                  <adec:decorative xmlns:adec="http://schemas.microsoft.com/office/drawing/2017/decorative" val="0"/>
                </a:ext>
              </a:extLst>
            </p:cNvPr>
            <p:cNvSpPr/>
            <p:nvPr/>
          </p:nvSpPr>
          <p:spPr>
            <a:xfrm>
              <a:off x="3467100" y="4001294"/>
              <a:ext cx="5257800" cy="1087835"/>
            </a:xfrm>
            <a:custGeom>
              <a:avLst/>
              <a:gdLst>
                <a:gd name="connsiteX0" fmla="*/ 0 w 5257800"/>
                <a:gd name="connsiteY0" fmla="*/ 1087834 h 1087834"/>
                <a:gd name="connsiteX1" fmla="*/ 1314452 w 5257800"/>
                <a:gd name="connsiteY1" fmla="*/ 0 h 1087834"/>
                <a:gd name="connsiteX2" fmla="*/ 3943348 w 5257800"/>
                <a:gd name="connsiteY2" fmla="*/ 0 h 1087834"/>
                <a:gd name="connsiteX3" fmla="*/ 5257800 w 5257800"/>
                <a:gd name="connsiteY3" fmla="*/ 1087834 h 1087834"/>
                <a:gd name="connsiteX4" fmla="*/ 0 w 5257800"/>
                <a:gd name="connsiteY4" fmla="*/ 1087834 h 1087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57800" h="1087834">
                  <a:moveTo>
                    <a:pt x="5257800" y="1"/>
                  </a:moveTo>
                  <a:lnTo>
                    <a:pt x="3943348" y="1087833"/>
                  </a:lnTo>
                  <a:lnTo>
                    <a:pt x="1314452" y="1087833"/>
                  </a:lnTo>
                  <a:lnTo>
                    <a:pt x="0" y="1"/>
                  </a:lnTo>
                  <a:lnTo>
                    <a:pt x="5257800" y="1"/>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26667"/>
              </a:schemeClr>
            </a:fillRef>
            <a:effectRef idx="2">
              <a:schemeClr val="accent4">
                <a:alpha val="90000"/>
                <a:hueOff val="0"/>
                <a:satOff val="0"/>
                <a:lumOff val="0"/>
                <a:alphaOff val="-26667"/>
              </a:schemeClr>
            </a:effectRef>
            <a:fontRef idx="minor">
              <a:schemeClr val="lt1"/>
            </a:fontRef>
          </p:style>
          <p:txBody>
            <a:bodyPr spcFirstLastPara="0" vert="horz" wrap="square" lIns="964565" tIns="44450" rIns="964565" bIns="44451"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rPr>
                <a:t>UL Leadership</a:t>
              </a:r>
            </a:p>
          </p:txBody>
        </p:sp>
        <p:sp>
          <p:nvSpPr>
            <p:cNvPr id="12" name="Freeform 11" descr="&quot;SCU Leadership&quot; on the final row (the tip) of the upside-down pyramid.">
              <a:extLst>
                <a:ext uri="{FF2B5EF4-FFF2-40B4-BE49-F238E27FC236}">
                  <a16:creationId xmlns:a16="http://schemas.microsoft.com/office/drawing/2014/main" id="{4BF1AF29-46E3-2343-B020-73F478450741}"/>
                </a:ext>
                <a:ext uri="{C183D7F6-B498-43B3-948B-1728B52AA6E4}">
                  <adec:decorative xmlns:adec="http://schemas.microsoft.com/office/drawing/2017/decorative" val="0"/>
                </a:ext>
              </a:extLst>
            </p:cNvPr>
            <p:cNvSpPr/>
            <p:nvPr/>
          </p:nvSpPr>
          <p:spPr>
            <a:xfrm>
              <a:off x="4781549" y="5089128"/>
              <a:ext cx="2628901" cy="1087835"/>
            </a:xfrm>
            <a:custGeom>
              <a:avLst/>
              <a:gdLst>
                <a:gd name="connsiteX0" fmla="*/ 0 w 2628900"/>
                <a:gd name="connsiteY0" fmla="*/ 1087834 h 1087834"/>
                <a:gd name="connsiteX1" fmla="*/ 1314450 w 2628900"/>
                <a:gd name="connsiteY1" fmla="*/ 0 h 1087834"/>
                <a:gd name="connsiteX2" fmla="*/ 1314450 w 2628900"/>
                <a:gd name="connsiteY2" fmla="*/ 0 h 1087834"/>
                <a:gd name="connsiteX3" fmla="*/ 2628900 w 2628900"/>
                <a:gd name="connsiteY3" fmla="*/ 1087834 h 1087834"/>
                <a:gd name="connsiteX4" fmla="*/ 0 w 2628900"/>
                <a:gd name="connsiteY4" fmla="*/ 1087834 h 1087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8900" h="1087834">
                  <a:moveTo>
                    <a:pt x="2628900" y="0"/>
                  </a:moveTo>
                  <a:lnTo>
                    <a:pt x="1314450" y="1087834"/>
                  </a:lnTo>
                  <a:lnTo>
                    <a:pt x="1314450" y="1087834"/>
                  </a:lnTo>
                  <a:lnTo>
                    <a:pt x="0" y="0"/>
                  </a:lnTo>
                  <a:lnTo>
                    <a:pt x="2628900" y="0"/>
                  </a:lnTo>
                  <a:close/>
                </a:path>
              </a:pathLst>
            </a:custGeom>
            <a:scene3d>
              <a:camera prst="orthographicFront"/>
              <a:lightRig rig="flat" dir="t"/>
            </a:scene3d>
            <a:sp3d prstMaterial="plastic">
              <a:bevelT w="120900" h="88900"/>
              <a:bevelB w="88900" h="31750" prst="angle"/>
            </a:sp3d>
          </p:spPr>
          <p:style>
            <a:lnRef idx="0">
              <a:schemeClr val="lt1">
                <a:hueOff val="0"/>
                <a:satOff val="0"/>
                <a:lumOff val="0"/>
                <a:alphaOff val="0"/>
              </a:schemeClr>
            </a:lnRef>
            <a:fillRef idx="3">
              <a:schemeClr val="accent4">
                <a:alpha val="90000"/>
                <a:hueOff val="0"/>
                <a:satOff val="0"/>
                <a:lumOff val="0"/>
                <a:alphaOff val="-40000"/>
              </a:schemeClr>
            </a:fillRef>
            <a:effectRef idx="2">
              <a:schemeClr val="accent4">
                <a:alpha val="90000"/>
                <a:hueOff val="0"/>
                <a:satOff val="0"/>
                <a:lumOff val="0"/>
                <a:alphaOff val="-40000"/>
              </a:schemeClr>
            </a:effectRef>
            <a:fontRef idx="minor">
              <a:schemeClr val="lt1"/>
            </a:fontRef>
          </p:style>
          <p:txBody>
            <a:bodyPr spcFirstLastPara="0" vert="horz" wrap="square" lIns="44451" tIns="44450" rIns="44450" bIns="44451" numCol="1" spcCol="1270" anchor="ctr" anchorCtr="0">
              <a:noAutofit/>
            </a:bodyPr>
            <a:lstStyle/>
            <a:p>
              <a:pPr marL="0" lvl="0" indent="0" algn="ctr" defTabSz="1555750">
                <a:lnSpc>
                  <a:spcPct val="90000"/>
                </a:lnSpc>
                <a:spcBef>
                  <a:spcPct val="0"/>
                </a:spcBef>
                <a:spcAft>
                  <a:spcPct val="35000"/>
                </a:spcAft>
                <a:buNone/>
              </a:pPr>
              <a:r>
                <a:rPr lang="en-US" sz="3500" kern="1200" dirty="0">
                  <a:solidFill>
                    <a:schemeClr val="tx1"/>
                  </a:solidFill>
                </a:rPr>
                <a:t>SCU Leadership</a:t>
              </a:r>
            </a:p>
          </p:txBody>
        </p:sp>
      </p:grpSp>
    </p:spTree>
    <p:extLst>
      <p:ext uri="{BB962C8B-B14F-4D97-AF65-F5344CB8AC3E}">
        <p14:creationId xmlns:p14="http://schemas.microsoft.com/office/powerpoint/2010/main" val="29956554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Overview of Vision</a:t>
            </a:r>
          </a:p>
        </p:txBody>
      </p:sp>
      <p:sp>
        <p:nvSpPr>
          <p:cNvPr id="5" name="Content Placeholder 4">
            <a:extLst>
              <a:ext uri="{FF2B5EF4-FFF2-40B4-BE49-F238E27FC236}">
                <a16:creationId xmlns:a16="http://schemas.microsoft.com/office/drawing/2014/main" id="{C32323D0-8464-334D-89F6-3F023FC8BC59}"/>
              </a:ext>
            </a:extLst>
          </p:cNvPr>
          <p:cNvSpPr>
            <a:spLocks noGrp="1"/>
          </p:cNvSpPr>
          <p:nvPr>
            <p:ph idx="1"/>
          </p:nvPr>
        </p:nvSpPr>
        <p:spPr/>
        <p:txBody>
          <a:bodyPr/>
          <a:lstStyle/>
          <a:p>
            <a:r>
              <a:rPr lang="en-US" dirty="0"/>
              <a:t>Accountability and intentionality</a:t>
            </a:r>
          </a:p>
          <a:p>
            <a:r>
              <a:rPr lang="en-US" dirty="0"/>
              <a:t>Involve users in the work via shared decision-making and structures for open, multidirectional, and transparent communication</a:t>
            </a:r>
          </a:p>
          <a:p>
            <a:r>
              <a:rPr lang="en-US" dirty="0"/>
              <a:t>Support University Library staff via training and assessment as care </a:t>
            </a:r>
          </a:p>
          <a:p>
            <a:r>
              <a:rPr lang="en-US" dirty="0"/>
              <a:t>Center learners to align existing and future services and be accountable to our values</a:t>
            </a:r>
          </a:p>
        </p:txBody>
      </p:sp>
    </p:spTree>
    <p:extLst>
      <p:ext uri="{BB962C8B-B14F-4D97-AF65-F5344CB8AC3E}">
        <p14:creationId xmlns:p14="http://schemas.microsoft.com/office/powerpoint/2010/main" val="542034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Involve Users</a:t>
            </a:r>
          </a:p>
        </p:txBody>
      </p:sp>
      <p:sp>
        <p:nvSpPr>
          <p:cNvPr id="5" name="Content Placeholder 4">
            <a:extLst>
              <a:ext uri="{FF2B5EF4-FFF2-40B4-BE49-F238E27FC236}">
                <a16:creationId xmlns:a16="http://schemas.microsoft.com/office/drawing/2014/main" id="{C32323D0-8464-334D-89F6-3F023FC8BC5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Advocacy/advisory board</a:t>
            </a:r>
          </a:p>
          <a:p>
            <a:pPr marL="285750" indent="-285750">
              <a:buFont typeface="Arial" panose="020B0604020202020204" pitchFamily="34" charset="0"/>
              <a:buChar char="•"/>
            </a:pPr>
            <a:r>
              <a:rPr lang="en-US" dirty="0"/>
              <a:t>Avenues for communication</a:t>
            </a:r>
          </a:p>
          <a:p>
            <a:pPr marL="285750" indent="-285750">
              <a:buFont typeface="Arial" panose="020B0604020202020204" pitchFamily="34" charset="0"/>
              <a:buChar char="•"/>
            </a:pPr>
            <a:r>
              <a:rPr lang="en-US" dirty="0"/>
              <a:t>Student workers as employees and users</a:t>
            </a:r>
          </a:p>
          <a:p>
            <a:endParaRPr lang="en-US" dirty="0"/>
          </a:p>
          <a:p>
            <a:r>
              <a:rPr lang="en-US" sz="1200" dirty="0"/>
              <a:t>Photo by </a:t>
            </a:r>
            <a:r>
              <a:rPr lang="en-US" sz="1200" dirty="0">
                <a:hlinkClick r:id="rId3"/>
              </a:rPr>
              <a:t>Christina @ wocintechchat.com</a:t>
            </a:r>
            <a:r>
              <a:rPr lang="en-US" sz="1200" dirty="0"/>
              <a:t> on </a:t>
            </a:r>
            <a:r>
              <a:rPr lang="en-US" sz="1200" dirty="0">
                <a:hlinkClick r:id="rId4"/>
              </a:rPr>
              <a:t>Unsplash</a:t>
            </a:r>
            <a:r>
              <a:rPr lang="en-US" sz="1200" dirty="0"/>
              <a:t> </a:t>
            </a:r>
          </a:p>
        </p:txBody>
      </p:sp>
      <p:pic>
        <p:nvPicPr>
          <p:cNvPr id="7" name="Picture Placeholder 6" descr="A group of people sitting at a table in a meeting.">
            <a:extLst>
              <a:ext uri="{FF2B5EF4-FFF2-40B4-BE49-F238E27FC236}">
                <a16:creationId xmlns:a16="http://schemas.microsoft.com/office/drawing/2014/main" id="{45DB735C-37EB-CE4F-8654-1664932C9DB5}"/>
              </a:ext>
            </a:extLst>
          </p:cNvPr>
          <p:cNvPicPr>
            <a:picLocks noGrp="1" noChangeAspect="1"/>
          </p:cNvPicPr>
          <p:nvPr>
            <p:ph type="pic" idx="1"/>
          </p:nvPr>
        </p:nvPicPr>
        <p:blipFill>
          <a:blip r:embed="rId5"/>
          <a:srcRect l="7729" r="7729"/>
          <a:stretch/>
        </p:blipFill>
        <p:spPr>
          <a:xfrm>
            <a:off x="5183188" y="987424"/>
            <a:ext cx="6172361" cy="4873752"/>
          </a:xfrm>
        </p:spPr>
      </p:pic>
    </p:spTree>
    <p:extLst>
      <p:ext uri="{BB962C8B-B14F-4D97-AF65-F5344CB8AC3E}">
        <p14:creationId xmlns:p14="http://schemas.microsoft.com/office/powerpoint/2010/main" val="1122338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University Library Advisory/Advocacy Board</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idx="1"/>
          </p:nvPr>
        </p:nvSpPr>
        <p:spPr/>
        <p:txBody>
          <a:bodyPr>
            <a:normAutofit lnSpcReduction="10000"/>
          </a:bodyPr>
          <a:lstStyle/>
          <a:p>
            <a:r>
              <a:rPr lang="en-US" dirty="0"/>
              <a:t>Made up of students or students, faculty, and staff</a:t>
            </a:r>
          </a:p>
          <a:p>
            <a:r>
              <a:rPr lang="en-US" dirty="0"/>
              <a:t>Often faculty already have input through Faculty Senate or other university governance structures</a:t>
            </a:r>
          </a:p>
          <a:p>
            <a:r>
              <a:rPr lang="en-US" dirty="0"/>
              <a:t>Allows direct engagement &amp; input with user community and creates a continued system for this communication – input on services, policies, spaces, programming, etc.</a:t>
            </a:r>
          </a:p>
          <a:p>
            <a:r>
              <a:rPr lang="en-US" dirty="0"/>
              <a:t>Provides an opportunity for active listening and shared decision-making</a:t>
            </a:r>
          </a:p>
          <a:p>
            <a:r>
              <a:rPr lang="en-US" dirty="0"/>
              <a:t>Promote EDI by centering people from historically oppressed groups</a:t>
            </a:r>
          </a:p>
          <a:p>
            <a:r>
              <a:rPr lang="en-US" dirty="0"/>
              <a:t>Budget &amp; Recruitment</a:t>
            </a:r>
          </a:p>
          <a:p>
            <a:endParaRPr lang="en-US" dirty="0"/>
          </a:p>
        </p:txBody>
      </p:sp>
    </p:spTree>
    <p:extLst>
      <p:ext uri="{BB962C8B-B14F-4D97-AF65-F5344CB8AC3E}">
        <p14:creationId xmlns:p14="http://schemas.microsoft.com/office/powerpoint/2010/main" val="1806329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Support Library Staff</a:t>
            </a:r>
          </a:p>
        </p:txBody>
      </p:sp>
      <p:sp>
        <p:nvSpPr>
          <p:cNvPr id="5" name="Content Placeholder 4">
            <a:extLst>
              <a:ext uri="{FF2B5EF4-FFF2-40B4-BE49-F238E27FC236}">
                <a16:creationId xmlns:a16="http://schemas.microsoft.com/office/drawing/2014/main" id="{C32323D0-8464-334D-89F6-3F023FC8BC5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Build training opportunities</a:t>
            </a:r>
          </a:p>
          <a:p>
            <a:pPr marL="285750" indent="-285750">
              <a:buFont typeface="Arial" panose="020B0604020202020204" pitchFamily="34" charset="0"/>
              <a:buChar char="•"/>
            </a:pPr>
            <a:r>
              <a:rPr lang="en-US" dirty="0"/>
              <a:t>Assessment as care (Veronica Arellano Douglas)</a:t>
            </a:r>
          </a:p>
          <a:p>
            <a:pPr marL="285750" indent="-285750">
              <a:buFont typeface="Arial" panose="020B0604020202020204" pitchFamily="34" charset="0"/>
              <a:buChar char="•"/>
            </a:pPr>
            <a:endParaRPr lang="en-US" dirty="0"/>
          </a:p>
          <a:p>
            <a:endParaRPr lang="en-US" dirty="0"/>
          </a:p>
          <a:p>
            <a:r>
              <a:rPr lang="en-US" sz="1200" dirty="0"/>
              <a:t>Photo by </a:t>
            </a:r>
            <a:r>
              <a:rPr lang="en-US" sz="1200" dirty="0">
                <a:hlinkClick r:id="rId3"/>
              </a:rPr>
              <a:t>Rabie Madaci</a:t>
            </a:r>
            <a:r>
              <a:rPr lang="en-US" sz="1200" dirty="0"/>
              <a:t> on </a:t>
            </a:r>
            <a:r>
              <a:rPr lang="en-US" sz="1200" dirty="0">
                <a:hlinkClick r:id="rId4"/>
              </a:rPr>
              <a:t>Unsplash</a:t>
            </a:r>
            <a:r>
              <a:rPr lang="en-US" sz="1200" dirty="0"/>
              <a:t> </a:t>
            </a:r>
          </a:p>
        </p:txBody>
      </p:sp>
      <p:pic>
        <p:nvPicPr>
          <p:cNvPr id="7" name="Picture Placeholder 6" descr="Someone standing on a stack of books to reach a higher shelf.">
            <a:extLst>
              <a:ext uri="{FF2B5EF4-FFF2-40B4-BE49-F238E27FC236}">
                <a16:creationId xmlns:a16="http://schemas.microsoft.com/office/drawing/2014/main" id="{45DB735C-37EB-CE4F-8654-1664932C9DB5}"/>
              </a:ext>
            </a:extLst>
          </p:cNvPr>
          <p:cNvPicPr>
            <a:picLocks noGrp="1" noChangeAspect="1"/>
          </p:cNvPicPr>
          <p:nvPr>
            <p:ph type="pic" idx="1"/>
          </p:nvPr>
        </p:nvPicPr>
        <p:blipFill rotWithShape="1">
          <a:blip r:embed="rId5"/>
          <a:srcRect l="54" t="37498" r="-54" b="13474"/>
          <a:stretch/>
        </p:blipFill>
        <p:spPr>
          <a:xfrm>
            <a:off x="5183188" y="987424"/>
            <a:ext cx="6172361" cy="4873752"/>
          </a:xfrm>
        </p:spPr>
      </p:pic>
    </p:spTree>
    <p:extLst>
      <p:ext uri="{BB962C8B-B14F-4D97-AF65-F5344CB8AC3E}">
        <p14:creationId xmlns:p14="http://schemas.microsoft.com/office/powerpoint/2010/main" val="10123259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127EA3-E1F3-5D41-AD3B-5A1E2A8621FD}"/>
              </a:ext>
            </a:extLst>
          </p:cNvPr>
          <p:cNvSpPr>
            <a:spLocks noGrp="1"/>
          </p:cNvSpPr>
          <p:nvPr>
            <p:ph type="title"/>
          </p:nvPr>
        </p:nvSpPr>
        <p:spPr/>
        <p:txBody>
          <a:bodyPr/>
          <a:lstStyle/>
          <a:p>
            <a:r>
              <a:rPr lang="en-US" dirty="0"/>
              <a:t>Introduction</a:t>
            </a:r>
          </a:p>
        </p:txBody>
      </p:sp>
      <p:sp>
        <p:nvSpPr>
          <p:cNvPr id="6" name="Content Placeholder 2">
            <a:extLst>
              <a:ext uri="{FF2B5EF4-FFF2-40B4-BE49-F238E27FC236}">
                <a16:creationId xmlns:a16="http://schemas.microsoft.com/office/drawing/2014/main" id="{80D47997-4A77-0745-89FF-E9F19368A0DA}"/>
              </a:ext>
            </a:extLst>
          </p:cNvPr>
          <p:cNvSpPr txBox="1">
            <a:spLocks/>
          </p:cNvSpPr>
          <p:nvPr/>
        </p:nvSpPr>
        <p:spPr>
          <a:xfrm>
            <a:off x="838200" y="1825625"/>
            <a:ext cx="6805613" cy="435133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Bachelor of English in Literature &amp; Language; Virginia Tech, Blacksburg, VA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Master of Science in Library Science; University of North Carolina, Chapel Hill, NC</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Graduate Certificates: SILS Diversity Advocate, Interdisciplinary Health Communication, Interdisciplinary Health Disparities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Community Workshop Series Coordinator</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UCLA Library – Associate Librarian</a:t>
            </a:r>
          </a:p>
          <a:p>
            <a:pPr lvl="1">
              <a:spcBef>
                <a:spcPts val="1000"/>
              </a:spcBef>
            </a:pPr>
            <a:r>
              <a:rPr lang="en-US" dirty="0">
                <a:solidFill>
                  <a:prstClr val="black"/>
                </a:solidFill>
                <a:latin typeface="Calibri" panose="020F0502020204030204"/>
              </a:rPr>
              <a:t>Librarian for English, History, and Comparative Literature, Humanities &amp; Social Sciences Lead for Research Services, and Lead for Teaching &amp; Learning</a:t>
            </a:r>
            <a:endParaRPr kumimoji="0" lang="en-US"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Content Placeholder 4" descr="A portrait of me.">
            <a:extLst>
              <a:ext uri="{FF2B5EF4-FFF2-40B4-BE49-F238E27FC236}">
                <a16:creationId xmlns:a16="http://schemas.microsoft.com/office/drawing/2014/main" id="{16A23325-898B-424F-8C50-EF20156C18C9}"/>
              </a:ext>
            </a:extLst>
          </p:cNvPr>
          <p:cNvPicPr>
            <a:picLocks noGrp="1" noChangeAspect="1"/>
          </p:cNvPicPr>
          <p:nvPr>
            <p:ph idx="1"/>
          </p:nvPr>
        </p:nvPicPr>
        <p:blipFill>
          <a:blip r:embed="rId3"/>
          <a:stretch>
            <a:fillRect/>
          </a:stretch>
        </p:blipFill>
        <p:spPr>
          <a:xfrm>
            <a:off x="7845653" y="2121460"/>
            <a:ext cx="3436657" cy="3436657"/>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752875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Support Staff &amp; Create Opportunities for Professional Development &amp; Growth</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idx="1"/>
          </p:nvPr>
        </p:nvSpPr>
        <p:spPr/>
        <p:txBody>
          <a:bodyPr>
            <a:normAutofit/>
          </a:bodyPr>
          <a:lstStyle/>
          <a:p>
            <a:r>
              <a:rPr lang="en-US" dirty="0"/>
              <a:t>Retention begins at recruitment</a:t>
            </a:r>
          </a:p>
          <a:p>
            <a:r>
              <a:rPr lang="en-US" dirty="0"/>
              <a:t>Recruitment begins with students </a:t>
            </a:r>
          </a:p>
          <a:p>
            <a:r>
              <a:rPr lang="en-US" dirty="0"/>
              <a:t>Assessment as care: library climate survey and landscape analysis (Priority 3, Goal 2)</a:t>
            </a:r>
          </a:p>
          <a:p>
            <a:r>
              <a:rPr lang="en-US" dirty="0"/>
              <a:t>What is the goal of EDI-related PD for Library staff?</a:t>
            </a:r>
          </a:p>
        </p:txBody>
      </p:sp>
    </p:spTree>
    <p:extLst>
      <p:ext uri="{BB962C8B-B14F-4D97-AF65-F5344CB8AC3E}">
        <p14:creationId xmlns:p14="http://schemas.microsoft.com/office/powerpoint/2010/main" val="406261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Center Learners</a:t>
            </a:r>
          </a:p>
        </p:txBody>
      </p:sp>
      <p:sp>
        <p:nvSpPr>
          <p:cNvPr id="5" name="Content Placeholder 4">
            <a:extLst>
              <a:ext uri="{FF2B5EF4-FFF2-40B4-BE49-F238E27FC236}">
                <a16:creationId xmlns:a16="http://schemas.microsoft.com/office/drawing/2014/main" id="{C32323D0-8464-334D-89F6-3F023FC8BC59}"/>
              </a:ext>
            </a:extLst>
          </p:cNvPr>
          <p:cNvSpPr>
            <a:spLocks noGrp="1"/>
          </p:cNvSpPr>
          <p:nvPr>
            <p:ph type="body" sz="half" idx="2"/>
          </p:nvPr>
        </p:nvSpPr>
        <p:spPr/>
        <p:txBody>
          <a:bodyPr/>
          <a:lstStyle/>
          <a:p>
            <a:pPr marL="285750" indent="-285750">
              <a:buFont typeface="Arial" panose="020B0604020202020204" pitchFamily="34" charset="0"/>
              <a:buChar char="•"/>
            </a:pPr>
            <a:r>
              <a:rPr lang="en-US" dirty="0"/>
              <a:t>Our learners: students, faculty, Library staff</a:t>
            </a:r>
          </a:p>
          <a:p>
            <a:pPr marL="285750" indent="-285750">
              <a:buFont typeface="Arial" panose="020B0604020202020204" pitchFamily="34" charset="0"/>
              <a:buChar char="•"/>
            </a:pPr>
            <a:r>
              <a:rPr lang="en-US" dirty="0"/>
              <a:t>Assessment as care (Veronica Arellano Douglas) </a:t>
            </a:r>
          </a:p>
          <a:p>
            <a:endParaRPr lang="en-US" dirty="0"/>
          </a:p>
          <a:p>
            <a:r>
              <a:rPr lang="en-US" sz="1200" dirty="0"/>
              <a:t>Photo by </a:t>
            </a:r>
            <a:r>
              <a:rPr lang="en-US" sz="1200" dirty="0">
                <a:hlinkClick r:id="rId3"/>
              </a:rPr>
              <a:t>javier trueba</a:t>
            </a:r>
            <a:r>
              <a:rPr lang="en-US" sz="1200" dirty="0"/>
              <a:t> on </a:t>
            </a:r>
            <a:r>
              <a:rPr lang="en-US" sz="1200" dirty="0">
                <a:hlinkClick r:id="rId4"/>
              </a:rPr>
              <a:t>Unsplash</a:t>
            </a:r>
            <a:r>
              <a:rPr lang="en-US" sz="1200" dirty="0"/>
              <a:t> </a:t>
            </a:r>
          </a:p>
        </p:txBody>
      </p:sp>
      <p:pic>
        <p:nvPicPr>
          <p:cNvPr id="7" name="Picture Placeholder 6" descr="A person hugging a book and standing in front of a group of people sitting at desks.">
            <a:extLst>
              <a:ext uri="{FF2B5EF4-FFF2-40B4-BE49-F238E27FC236}">
                <a16:creationId xmlns:a16="http://schemas.microsoft.com/office/drawing/2014/main" id="{45DB735C-37EB-CE4F-8654-1664932C9DB5}"/>
              </a:ext>
            </a:extLst>
          </p:cNvPr>
          <p:cNvPicPr>
            <a:picLocks noGrp="1" noChangeAspect="1"/>
          </p:cNvPicPr>
          <p:nvPr>
            <p:ph type="pic" idx="1"/>
          </p:nvPr>
        </p:nvPicPr>
        <p:blipFill>
          <a:blip r:embed="rId5"/>
          <a:srcRect l="7785" r="7785"/>
          <a:stretch/>
        </p:blipFill>
        <p:spPr>
          <a:xfrm>
            <a:off x="5183188" y="987424"/>
            <a:ext cx="6172361" cy="4873752"/>
          </a:xfrm>
        </p:spPr>
      </p:pic>
    </p:spTree>
    <p:extLst>
      <p:ext uri="{BB962C8B-B14F-4D97-AF65-F5344CB8AC3E}">
        <p14:creationId xmlns:p14="http://schemas.microsoft.com/office/powerpoint/2010/main" val="700521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Learner-Centered Design &amp; Universal Design</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idx="1"/>
          </p:nvPr>
        </p:nvSpPr>
        <p:spPr/>
        <p:txBody>
          <a:bodyPr>
            <a:normAutofit/>
          </a:bodyPr>
          <a:lstStyle/>
          <a:p>
            <a:r>
              <a:rPr lang="en-US" dirty="0"/>
              <a:t>Being value-driven — what are our shared values? </a:t>
            </a:r>
          </a:p>
          <a:p>
            <a:r>
              <a:rPr lang="en-US" dirty="0"/>
              <a:t>Incorporating EDIA, Social Justice, Learner-Centered, and Universal Design principles into rese arch &amp; outreach resources</a:t>
            </a:r>
          </a:p>
          <a:p>
            <a:pPr lvl="1"/>
            <a:r>
              <a:rPr lang="en-US" dirty="0"/>
              <a:t>Research Guides</a:t>
            </a:r>
          </a:p>
          <a:p>
            <a:pPr lvl="1"/>
            <a:r>
              <a:rPr lang="en-US" dirty="0"/>
              <a:t>Research Help</a:t>
            </a:r>
          </a:p>
          <a:p>
            <a:r>
              <a:rPr lang="en-US" dirty="0"/>
              <a:t>Peer-to-peer services — What can we learn from our learners?</a:t>
            </a:r>
          </a:p>
          <a:p>
            <a:r>
              <a:rPr lang="en-US" dirty="0"/>
              <a:t>Centering learners from historically marginalized and oppressed groups</a:t>
            </a:r>
          </a:p>
          <a:p>
            <a:pPr lvl="1"/>
            <a:endParaRPr lang="en-US" dirty="0"/>
          </a:p>
        </p:txBody>
      </p:sp>
    </p:spTree>
    <p:extLst>
      <p:ext uri="{BB962C8B-B14F-4D97-AF65-F5344CB8AC3E}">
        <p14:creationId xmlns:p14="http://schemas.microsoft.com/office/powerpoint/2010/main" val="2774040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ibbon bow icon.">
            <a:extLst>
              <a:ext uri="{FF2B5EF4-FFF2-40B4-BE49-F238E27FC236}">
                <a16:creationId xmlns:a16="http://schemas.microsoft.com/office/drawing/2014/main" id="{0A0D1860-569E-1C46-9D68-4654F919619E}"/>
              </a:ext>
            </a:extLst>
          </p:cNvPr>
          <p:cNvPicPr>
            <a:picLocks noChangeAspect="1"/>
          </p:cNvPicPr>
          <p:nvPr/>
        </p:nvPicPr>
        <p:blipFill>
          <a:blip r:embed="rId3"/>
          <a:srcRect/>
          <a:stretch/>
        </p:blipFill>
        <p:spPr>
          <a:xfrm>
            <a:off x="0" y="0"/>
            <a:ext cx="3524794" cy="3524794"/>
          </a:xfrm>
          <a:prstGeom prst="rect">
            <a:avLst/>
          </a:prstGeom>
        </p:spPr>
      </p:pic>
      <p:sp>
        <p:nvSpPr>
          <p:cNvPr id="2" name="Title 1">
            <a:extLst>
              <a:ext uri="{FF2B5EF4-FFF2-40B4-BE49-F238E27FC236}">
                <a16:creationId xmlns:a16="http://schemas.microsoft.com/office/drawing/2014/main" id="{4B00C97E-BA45-5D43-ADAF-4EF9CA517BE0}"/>
              </a:ext>
            </a:extLst>
          </p:cNvPr>
          <p:cNvSpPr>
            <a:spLocks noGrp="1"/>
          </p:cNvSpPr>
          <p:nvPr>
            <p:ph type="title"/>
          </p:nvPr>
        </p:nvSpPr>
        <p:spPr/>
        <p:txBody>
          <a:bodyPr/>
          <a:lstStyle/>
          <a:p>
            <a:r>
              <a:rPr lang="en-US" dirty="0"/>
              <a:t>Wrapping Up</a:t>
            </a:r>
          </a:p>
        </p:txBody>
      </p:sp>
    </p:spTree>
    <p:extLst>
      <p:ext uri="{BB962C8B-B14F-4D97-AF65-F5344CB8AC3E}">
        <p14:creationId xmlns:p14="http://schemas.microsoft.com/office/powerpoint/2010/main" val="336531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Some of my DEIA Work</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p:txBody>
          <a:bodyPr>
            <a:noAutofit/>
          </a:bodyPr>
          <a:lstStyle/>
          <a:p>
            <a:pPr marL="283464" indent="-283464">
              <a:lnSpc>
                <a:spcPct val="100000"/>
              </a:lnSpc>
              <a:spcBef>
                <a:spcPts val="0"/>
              </a:spcBef>
              <a:buFont typeface="Arial" panose="020B0604020202020204" pitchFamily="34" charset="0"/>
              <a:buChar char="•"/>
            </a:pPr>
            <a:r>
              <a:rPr lang="en-US" dirty="0">
                <a:hlinkClick r:id="rId3"/>
              </a:rPr>
              <a:t>Anti-Racist Pedagogy Workshop Series</a:t>
            </a:r>
            <a:endParaRPr lang="en-US" dirty="0"/>
          </a:p>
          <a:p>
            <a:pPr marL="283464" indent="-283464">
              <a:lnSpc>
                <a:spcPct val="100000"/>
              </a:lnSpc>
              <a:spcBef>
                <a:spcPts val="0"/>
              </a:spcBef>
              <a:buFont typeface="Arial" panose="020B0604020202020204" pitchFamily="34" charset="0"/>
              <a:buChar char="•"/>
            </a:pPr>
            <a:r>
              <a:rPr lang="en-US" dirty="0">
                <a:hlinkClick r:id="rId4"/>
              </a:rPr>
              <a:t>Honors 101i: Research Today: Sources, Tools, and Strategies</a:t>
            </a:r>
            <a:endParaRPr lang="en-US" dirty="0"/>
          </a:p>
          <a:p>
            <a:pPr marL="283464" indent="-283464">
              <a:lnSpc>
                <a:spcPct val="100000"/>
              </a:lnSpc>
              <a:spcBef>
                <a:spcPts val="0"/>
              </a:spcBef>
              <a:buFont typeface="Arial" panose="020B0604020202020204" pitchFamily="34" charset="0"/>
              <a:buChar char="•"/>
            </a:pPr>
            <a:r>
              <a:rPr lang="en-US" dirty="0">
                <a:hlinkClick r:id="rId5"/>
              </a:rPr>
              <a:t>The Mellon Mays Undergraduate Fellowship Writing and Research Training Program at UCLA</a:t>
            </a:r>
            <a:endParaRPr lang="en-US" dirty="0"/>
          </a:p>
          <a:p>
            <a:pPr marL="283464" indent="-283464">
              <a:lnSpc>
                <a:spcPct val="100000"/>
              </a:lnSpc>
              <a:spcBef>
                <a:spcPts val="0"/>
              </a:spcBef>
              <a:buFont typeface="Arial" panose="020B0604020202020204" pitchFamily="34" charset="0"/>
              <a:buChar char="•"/>
            </a:pPr>
            <a:r>
              <a:rPr lang="en-US" dirty="0"/>
              <a:t>User Engagement Accessibility Committee</a:t>
            </a:r>
          </a:p>
          <a:p>
            <a:pPr marL="283464" indent="-283464">
              <a:lnSpc>
                <a:spcPct val="100000"/>
              </a:lnSpc>
              <a:spcBef>
                <a:spcPts val="0"/>
              </a:spcBef>
              <a:buFont typeface="Arial" panose="020B0604020202020204" pitchFamily="34" charset="0"/>
              <a:buChar char="•"/>
            </a:pPr>
            <a:r>
              <a:rPr lang="en-US" dirty="0"/>
              <a:t>UCLA Library Diversity, Equity &amp; Inclusion Committee</a:t>
            </a:r>
          </a:p>
          <a:p>
            <a:pPr marL="283464" indent="-283464">
              <a:lnSpc>
                <a:spcPct val="100000"/>
              </a:lnSpc>
              <a:spcBef>
                <a:spcPts val="0"/>
              </a:spcBef>
              <a:buFont typeface="Arial" panose="020B0604020202020204" pitchFamily="34" charset="0"/>
              <a:buChar char="•"/>
            </a:pPr>
            <a:r>
              <a:rPr lang="en-US" dirty="0"/>
              <a:t>UCLA Library Unified Access Services &amp; User Engagement Anti-Racism Cross-Functional Team</a:t>
            </a:r>
          </a:p>
          <a:p>
            <a:pPr marL="283464" indent="-283464">
              <a:lnSpc>
                <a:spcPct val="100000"/>
              </a:lnSpc>
              <a:spcBef>
                <a:spcPts val="0"/>
              </a:spcBef>
              <a:buFont typeface="Arial" panose="020B0604020202020204" pitchFamily="34" charset="0"/>
              <a:buChar char="•"/>
            </a:pPr>
            <a:r>
              <a:rPr lang="en-US" dirty="0"/>
              <a:t>UCLA Sexual Health Coalition</a:t>
            </a:r>
          </a:p>
          <a:p>
            <a:pPr marL="283464" indent="-283464">
              <a:lnSpc>
                <a:spcPct val="100000"/>
              </a:lnSpc>
              <a:spcBef>
                <a:spcPts val="0"/>
              </a:spcBef>
              <a:buFont typeface="Arial" panose="020B0604020202020204" pitchFamily="34" charset="0"/>
              <a:buChar char="•"/>
            </a:pPr>
            <a:r>
              <a:rPr lang="en-US" dirty="0"/>
              <a:t>ACRL Instruction Section Diversity and Inclusion Task Force</a:t>
            </a:r>
          </a:p>
          <a:p>
            <a:pPr marL="283464" indent="-283464">
              <a:lnSpc>
                <a:spcPct val="100000"/>
              </a:lnSpc>
              <a:spcBef>
                <a:spcPts val="0"/>
              </a:spcBef>
              <a:buFont typeface="Arial" panose="020B0604020202020204" pitchFamily="34" charset="0"/>
              <a:buChar char="•"/>
            </a:pPr>
            <a:r>
              <a:rPr lang="en-US" dirty="0"/>
              <a:t>North Carolina AIDS Action Network</a:t>
            </a:r>
          </a:p>
          <a:p>
            <a:pPr marL="283464" indent="-283464">
              <a:lnSpc>
                <a:spcPct val="100000"/>
              </a:lnSpc>
              <a:spcBef>
                <a:spcPts val="0"/>
              </a:spcBef>
              <a:buFont typeface="Arial" panose="020B0604020202020204" pitchFamily="34" charset="0"/>
              <a:buChar char="•"/>
            </a:pPr>
            <a:r>
              <a:rPr lang="en-US" dirty="0"/>
              <a:t>Planned: Research Practice 110A: Careers in Libraries &amp; Archives</a:t>
            </a:r>
          </a:p>
        </p:txBody>
      </p:sp>
      <p:pic>
        <p:nvPicPr>
          <p:cNvPr id="6" name="Picture Placeholder 5" descr="A self-portait of myself by a window wearing a shirt that reads &quot;there is not silence.&quot;">
            <a:extLst>
              <a:ext uri="{FF2B5EF4-FFF2-40B4-BE49-F238E27FC236}">
                <a16:creationId xmlns:a16="http://schemas.microsoft.com/office/drawing/2014/main" id="{B1D0FC76-493A-A647-B399-1D62EDFAFE30}"/>
              </a:ext>
            </a:extLst>
          </p:cNvPr>
          <p:cNvPicPr>
            <a:picLocks noGrp="1" noChangeAspect="1"/>
          </p:cNvPicPr>
          <p:nvPr>
            <p:ph type="pic" idx="1"/>
          </p:nvPr>
        </p:nvPicPr>
        <p:blipFill>
          <a:blip r:embed="rId6"/>
          <a:srcRect t="10582" b="10582"/>
          <a:stretch>
            <a:fillRect/>
          </a:stretch>
        </p:blipFill>
        <p:spPr>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04876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Bibliography</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idx="1"/>
          </p:nvPr>
        </p:nvSpPr>
        <p:spPr/>
        <p:txBody>
          <a:bodyPr>
            <a:normAutofit fontScale="55000" lnSpcReduction="20000"/>
          </a:bodyPr>
          <a:lstStyle/>
          <a:p>
            <a:pPr marL="458788" indent="-458788">
              <a:lnSpc>
                <a:spcPct val="120000"/>
              </a:lnSpc>
              <a:buNone/>
            </a:pPr>
            <a:r>
              <a:rPr lang="en-US" dirty="0" err="1"/>
              <a:t>Agyen</a:t>
            </a:r>
            <a:r>
              <a:rPr lang="en-US" dirty="0"/>
              <a:t>, A., Araújo, J., Johnson, M. W., Lee, S., Newby, A., Romero, R. &amp; </a:t>
            </a:r>
            <a:r>
              <a:rPr lang="en-US" dirty="0" err="1"/>
              <a:t>Westrup</a:t>
            </a:r>
            <a:r>
              <a:rPr lang="en-US" dirty="0"/>
              <a:t>, L. (under review). “Writing and Research Training Program: A UCLA Campus Partnership to Support BIPOC, LGBTQIA, and Disabled Student Researchers.” In Hensley, M.K., Fargo, H.M. &amp; Davis-Kahl, S. (Eds.), </a:t>
            </a:r>
            <a:r>
              <a:rPr lang="en-US" i="1" dirty="0"/>
              <a:t>Undergraduate Research and the Academic Librarian: Case Studies &amp; Best Practices, Volume 2</a:t>
            </a:r>
            <a:r>
              <a:rPr lang="en-US" dirty="0"/>
              <a:t>. </a:t>
            </a:r>
          </a:p>
          <a:p>
            <a:pPr marL="458788" indent="-458788">
              <a:lnSpc>
                <a:spcPct val="120000"/>
              </a:lnSpc>
              <a:buNone/>
            </a:pPr>
            <a:r>
              <a:rPr lang="en-US" dirty="0"/>
              <a:t>Arellano Douglas, V. (2020). Moving from critical assessment to assessment as care. </a:t>
            </a:r>
            <a:r>
              <a:rPr lang="en-US" i="1" dirty="0"/>
              <a:t>Communications in Information Literacy</a:t>
            </a:r>
            <a:r>
              <a:rPr lang="en-US" dirty="0"/>
              <a:t>, </a:t>
            </a:r>
            <a:r>
              <a:rPr lang="en-US" i="1" dirty="0"/>
              <a:t>14</a:t>
            </a:r>
            <a:r>
              <a:rPr lang="en-US" dirty="0"/>
              <a:t>(1), 4. </a:t>
            </a:r>
          </a:p>
          <a:p>
            <a:pPr marL="458788" indent="-458788">
              <a:lnSpc>
                <a:spcPct val="120000"/>
              </a:lnSpc>
              <a:buNone/>
            </a:pPr>
            <a:r>
              <a:rPr lang="en-US" dirty="0"/>
              <a:t>Freire, P. (2018). </a:t>
            </a:r>
            <a:r>
              <a:rPr lang="en-US" i="1" dirty="0"/>
              <a:t>Pedagogy of the oppressed</a:t>
            </a:r>
            <a:r>
              <a:rPr lang="en-US" dirty="0"/>
              <a:t>. Bloomsbury publishing USA.</a:t>
            </a:r>
          </a:p>
          <a:p>
            <a:pPr marL="458788" indent="-458788">
              <a:lnSpc>
                <a:spcPct val="120000"/>
              </a:lnSpc>
              <a:buNone/>
            </a:pPr>
            <a:r>
              <a:rPr lang="en-US" dirty="0"/>
              <a:t>Harper, T., </a:t>
            </a:r>
            <a:r>
              <a:rPr lang="en-US" dirty="0" err="1"/>
              <a:t>Mody</a:t>
            </a:r>
            <a:r>
              <a:rPr lang="en-US" dirty="0"/>
              <a:t>, N., </a:t>
            </a:r>
            <a:r>
              <a:rPr lang="en-US" dirty="0" err="1"/>
              <a:t>Ravaei</a:t>
            </a:r>
            <a:r>
              <a:rPr lang="en-US" dirty="0"/>
              <a:t>, K., Romero, R., &amp; Worsham, D. (2020). The WI+ RE Way. </a:t>
            </a:r>
            <a:r>
              <a:rPr lang="en-US" i="1" dirty="0"/>
              <a:t>Journal of New Librarianship</a:t>
            </a:r>
            <a:r>
              <a:rPr lang="en-US" dirty="0"/>
              <a:t>, </a:t>
            </a:r>
            <a:r>
              <a:rPr lang="en-US" i="1" dirty="0"/>
              <a:t>5</a:t>
            </a:r>
            <a:r>
              <a:rPr lang="en-US" dirty="0"/>
              <a:t>(1), 1-24.</a:t>
            </a:r>
          </a:p>
          <a:p>
            <a:pPr marL="458788" indent="-458788">
              <a:lnSpc>
                <a:spcPct val="120000"/>
              </a:lnSpc>
              <a:buNone/>
            </a:pPr>
            <a:r>
              <a:rPr lang="en-US" dirty="0"/>
              <a:t>Johnson, M. W., </a:t>
            </a:r>
            <a:r>
              <a:rPr lang="en-US" dirty="0" err="1"/>
              <a:t>Abumeeiz</a:t>
            </a:r>
            <a:r>
              <a:rPr lang="en-US" dirty="0"/>
              <a:t>, S., &amp; </a:t>
            </a:r>
            <a:r>
              <a:rPr lang="en-US" dirty="0" err="1"/>
              <a:t>McAulay</a:t>
            </a:r>
            <a:r>
              <a:rPr lang="en-US" dirty="0"/>
              <a:t>, E. (2021). Teaching in the digital library: A partnership between teaching librarians and digital library staff. </a:t>
            </a:r>
            <a:r>
              <a:rPr lang="en-US" i="1" dirty="0"/>
              <a:t>College &amp; Research Libraries News</a:t>
            </a:r>
            <a:r>
              <a:rPr lang="en-US" dirty="0"/>
              <a:t>, </a:t>
            </a:r>
            <a:r>
              <a:rPr lang="en-US" i="1" dirty="0"/>
              <a:t>82</a:t>
            </a:r>
            <a:r>
              <a:rPr lang="en-US" dirty="0"/>
              <a:t>(7), 302.</a:t>
            </a:r>
          </a:p>
          <a:p>
            <a:pPr marL="458788" indent="-458788">
              <a:lnSpc>
                <a:spcPct val="120000"/>
              </a:lnSpc>
              <a:buNone/>
            </a:pPr>
            <a:r>
              <a:rPr lang="en-US" dirty="0"/>
              <a:t>Johnson, M. W., &amp; Lasher, M. (2020). The Community Workshop Series: A Case Study for Community-Engaged Learning in LIS. </a:t>
            </a:r>
            <a:r>
              <a:rPr lang="en-US" i="1" dirty="0"/>
              <a:t>Library Trends</a:t>
            </a:r>
            <a:r>
              <a:rPr lang="en-US" dirty="0"/>
              <a:t>, </a:t>
            </a:r>
            <a:r>
              <a:rPr lang="en-US" i="1" dirty="0"/>
              <a:t>69</a:t>
            </a:r>
            <a:r>
              <a:rPr lang="en-US" dirty="0"/>
              <a:t>(4), 752-767.</a:t>
            </a:r>
          </a:p>
          <a:p>
            <a:pPr marL="458788" indent="-458788">
              <a:lnSpc>
                <a:spcPct val="120000"/>
              </a:lnSpc>
              <a:buNone/>
            </a:pPr>
            <a:r>
              <a:rPr lang="en-US" dirty="0"/>
              <a:t>Star, S. L. (1990). Power, technology and the phenomenology of conventions: on being allergic to onions. </a:t>
            </a:r>
            <a:r>
              <a:rPr lang="en-US" i="1" dirty="0"/>
              <a:t>The Sociological Review</a:t>
            </a:r>
            <a:r>
              <a:rPr lang="en-US" dirty="0"/>
              <a:t>, </a:t>
            </a:r>
            <a:r>
              <a:rPr lang="en-US" i="1" dirty="0"/>
              <a:t>38</a:t>
            </a:r>
            <a:r>
              <a:rPr lang="en-US" dirty="0"/>
              <a:t>(1_suppl), 26-56.</a:t>
            </a:r>
          </a:p>
        </p:txBody>
      </p:sp>
    </p:spTree>
    <p:extLst>
      <p:ext uri="{BB962C8B-B14F-4D97-AF65-F5344CB8AC3E}">
        <p14:creationId xmlns:p14="http://schemas.microsoft.com/office/powerpoint/2010/main" val="22979481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AD568D-4DEF-7141-B5EA-C7C921DEC7C5}"/>
              </a:ext>
            </a:extLst>
          </p:cNvPr>
          <p:cNvSpPr>
            <a:spLocks noGrp="1"/>
          </p:cNvSpPr>
          <p:nvPr>
            <p:ph type="title"/>
          </p:nvPr>
        </p:nvSpPr>
        <p:spPr/>
        <p:txBody>
          <a:bodyPr/>
          <a:lstStyle/>
          <a:p>
            <a:r>
              <a:rPr lang="en-US" dirty="0"/>
              <a:t>Contact</a:t>
            </a:r>
            <a:r>
              <a:rPr lang="en-US" baseline="0" dirty="0"/>
              <a:t> Me</a:t>
            </a:r>
            <a:endParaRPr lang="en-US" dirty="0"/>
          </a:p>
        </p:txBody>
      </p:sp>
      <p:pic>
        <p:nvPicPr>
          <p:cNvPr id="32" name="Picture 31" descr="Me helping a colleague at a computer station.">
            <a:extLst>
              <a:ext uri="{FF2B5EF4-FFF2-40B4-BE49-F238E27FC236}">
                <a16:creationId xmlns:a16="http://schemas.microsoft.com/office/drawing/2014/main" id="{2CFEBEAA-DA1D-E64F-AE08-32270EC7E2E2}"/>
              </a:ext>
            </a:extLst>
          </p:cNvPr>
          <p:cNvPicPr>
            <a:picLocks noChangeAspect="1"/>
          </p:cNvPicPr>
          <p:nvPr/>
        </p:nvPicPr>
        <p:blipFill>
          <a:blip r:embed="rId3"/>
          <a:stretch>
            <a:fillRect/>
          </a:stretch>
        </p:blipFill>
        <p:spPr>
          <a:xfrm>
            <a:off x="-364599" y="-201599"/>
            <a:ext cx="12556599" cy="7059599"/>
          </a:xfrm>
          <a:prstGeom prst="rect">
            <a:avLst/>
          </a:prstGeom>
        </p:spPr>
      </p:pic>
      <p:sp>
        <p:nvSpPr>
          <p:cNvPr id="33" name="Rectangle 32">
            <a:extLst>
              <a:ext uri="{FF2B5EF4-FFF2-40B4-BE49-F238E27FC236}">
                <a16:creationId xmlns:a16="http://schemas.microsoft.com/office/drawing/2014/main" id="{8C75B12F-500D-064D-89D6-B0EF311BD663}"/>
              </a:ext>
              <a:ext uri="{C183D7F6-B498-43B3-948B-1728B52AA6E4}">
                <adec:decorative xmlns:adec="http://schemas.microsoft.com/office/drawing/2017/decorative" val="1"/>
              </a:ext>
            </a:extLst>
          </p:cNvPr>
          <p:cNvSpPr/>
          <p:nvPr/>
        </p:nvSpPr>
        <p:spPr>
          <a:xfrm>
            <a:off x="-423867" y="4517726"/>
            <a:ext cx="12675135" cy="2473024"/>
          </a:xfrm>
          <a:prstGeom prst="rect">
            <a:avLst/>
          </a:prstGeom>
          <a:solidFill>
            <a:srgbClr val="D1C2D5"/>
          </a:solidFill>
          <a:ln w="31750" cap="rnd">
            <a:noFill/>
            <a:round/>
          </a:ln>
          <a:effectLst>
            <a:glow rad="342900">
              <a:srgbClr val="D1C2D5">
                <a:alpha val="85000"/>
              </a:srgbClr>
            </a:glow>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descr="My logo.">
            <a:extLst>
              <a:ext uri="{FF2B5EF4-FFF2-40B4-BE49-F238E27FC236}">
                <a16:creationId xmlns:a16="http://schemas.microsoft.com/office/drawing/2014/main" id="{57836004-51C6-3F47-AE1B-46E7275C67D1}"/>
              </a:ext>
            </a:extLst>
          </p:cNvPr>
          <p:cNvPicPr>
            <a:picLocks noChangeAspect="1"/>
          </p:cNvPicPr>
          <p:nvPr/>
        </p:nvPicPr>
        <p:blipFill>
          <a:blip r:embed="rId4"/>
          <a:stretch>
            <a:fillRect/>
          </a:stretch>
        </p:blipFill>
        <p:spPr>
          <a:xfrm>
            <a:off x="1185271" y="4599918"/>
            <a:ext cx="4134386" cy="2324457"/>
          </a:xfrm>
          <a:prstGeom prst="rect">
            <a:avLst/>
          </a:prstGeom>
        </p:spPr>
      </p:pic>
      <p:sp>
        <p:nvSpPr>
          <p:cNvPr id="30" name="TextBox 29">
            <a:extLst>
              <a:ext uri="{FF2B5EF4-FFF2-40B4-BE49-F238E27FC236}">
                <a16:creationId xmlns:a16="http://schemas.microsoft.com/office/drawing/2014/main" id="{E0D4483F-9C95-0D41-9CC5-2CE26615272C}"/>
              </a:ext>
            </a:extLst>
          </p:cNvPr>
          <p:cNvSpPr txBox="1"/>
          <p:nvPr/>
        </p:nvSpPr>
        <p:spPr>
          <a:xfrm>
            <a:off x="4953397" y="4884983"/>
            <a:ext cx="7074480" cy="369332"/>
          </a:xfrm>
          <a:prstGeom prst="rect">
            <a:avLst/>
          </a:prstGeom>
          <a:noFill/>
        </p:spPr>
        <p:txBody>
          <a:bodyPr wrap="square" rtlCol="0">
            <a:spAutoFit/>
          </a:bodyPr>
          <a:lstStyle/>
          <a:p>
            <a:r>
              <a:rPr lang="en-US" dirty="0">
                <a:latin typeface="Constantia" panose="02030602050306030303" pitchFamily="18" charset="0"/>
              </a:rPr>
              <a:t>Matthew </a:t>
            </a:r>
            <a:r>
              <a:rPr lang="en-US" dirty="0" err="1">
                <a:latin typeface="Constantia" panose="02030602050306030303" pitchFamily="18" charset="0"/>
              </a:rPr>
              <a:t>Weirick</a:t>
            </a:r>
            <a:r>
              <a:rPr lang="en-US" dirty="0">
                <a:latin typeface="Constantia" panose="02030602050306030303" pitchFamily="18" charset="0"/>
              </a:rPr>
              <a:t> Johnson</a:t>
            </a:r>
          </a:p>
        </p:txBody>
      </p:sp>
      <p:pic>
        <p:nvPicPr>
          <p:cNvPr id="19" name="Picture 18" descr="Website icon.">
            <a:extLst>
              <a:ext uri="{FF2B5EF4-FFF2-40B4-BE49-F238E27FC236}">
                <a16:creationId xmlns:a16="http://schemas.microsoft.com/office/drawing/2014/main" id="{31C2660D-6738-2248-B676-71EA3E3CA5A0}"/>
              </a:ext>
            </a:extLst>
          </p:cNvPr>
          <p:cNvPicPr>
            <a:picLocks noChangeAspect="1"/>
          </p:cNvPicPr>
          <p:nvPr/>
        </p:nvPicPr>
        <p:blipFill>
          <a:blip r:embed="rId5"/>
          <a:stretch>
            <a:fillRect/>
          </a:stretch>
        </p:blipFill>
        <p:spPr>
          <a:xfrm>
            <a:off x="4676195" y="5223331"/>
            <a:ext cx="240241" cy="220128"/>
          </a:xfrm>
          <a:prstGeom prst="rect">
            <a:avLst/>
          </a:prstGeom>
        </p:spPr>
      </p:pic>
      <p:sp>
        <p:nvSpPr>
          <p:cNvPr id="3" name="TextBox 2">
            <a:extLst>
              <a:ext uri="{FF2B5EF4-FFF2-40B4-BE49-F238E27FC236}">
                <a16:creationId xmlns:a16="http://schemas.microsoft.com/office/drawing/2014/main" id="{B8C295EB-7DE1-764C-ABD0-4BFE278C833C}"/>
              </a:ext>
            </a:extLst>
          </p:cNvPr>
          <p:cNvSpPr txBox="1"/>
          <p:nvPr/>
        </p:nvSpPr>
        <p:spPr>
          <a:xfrm>
            <a:off x="4953397" y="5148729"/>
            <a:ext cx="3194304" cy="369332"/>
          </a:xfrm>
          <a:prstGeom prst="rect">
            <a:avLst/>
          </a:prstGeom>
          <a:noFill/>
        </p:spPr>
        <p:txBody>
          <a:bodyPr wrap="square" rtlCol="0">
            <a:spAutoFit/>
          </a:bodyPr>
          <a:lstStyle/>
          <a:p>
            <a:r>
              <a:rPr lang="en-US" dirty="0">
                <a:latin typeface="Constantia" panose="02030602050306030303" pitchFamily="18" charset="0"/>
                <a:hlinkClick r:id="rId6"/>
              </a:rPr>
              <a:t>academic.mattweirick.com</a:t>
            </a:r>
            <a:endParaRPr lang="en-US" dirty="0">
              <a:latin typeface="Constantia" panose="02030602050306030303" pitchFamily="18" charset="0"/>
            </a:endParaRPr>
          </a:p>
        </p:txBody>
      </p:sp>
      <p:pic>
        <p:nvPicPr>
          <p:cNvPr id="23" name="Picture 22" descr="Email icon.">
            <a:extLst>
              <a:ext uri="{FF2B5EF4-FFF2-40B4-BE49-F238E27FC236}">
                <a16:creationId xmlns:a16="http://schemas.microsoft.com/office/drawing/2014/main" id="{71A27037-2BF2-ED47-B522-A33A49A9CCE5}"/>
              </a:ext>
            </a:extLst>
          </p:cNvPr>
          <p:cNvPicPr>
            <a:picLocks noChangeAspect="1"/>
          </p:cNvPicPr>
          <p:nvPr/>
        </p:nvPicPr>
        <p:blipFill>
          <a:blip r:embed="rId7"/>
          <a:stretch>
            <a:fillRect/>
          </a:stretch>
        </p:blipFill>
        <p:spPr>
          <a:xfrm>
            <a:off x="4676195" y="5504403"/>
            <a:ext cx="240241" cy="220128"/>
          </a:xfrm>
          <a:prstGeom prst="rect">
            <a:avLst/>
          </a:prstGeom>
        </p:spPr>
      </p:pic>
      <p:sp>
        <p:nvSpPr>
          <p:cNvPr id="4" name="TextBox 3">
            <a:extLst>
              <a:ext uri="{FF2B5EF4-FFF2-40B4-BE49-F238E27FC236}">
                <a16:creationId xmlns:a16="http://schemas.microsoft.com/office/drawing/2014/main" id="{7DE45DEE-5C7D-C14D-ADA9-36CE95BE00C7}"/>
              </a:ext>
            </a:extLst>
          </p:cNvPr>
          <p:cNvSpPr txBox="1"/>
          <p:nvPr/>
        </p:nvSpPr>
        <p:spPr>
          <a:xfrm>
            <a:off x="4953397" y="5429965"/>
            <a:ext cx="3511296" cy="369332"/>
          </a:xfrm>
          <a:prstGeom prst="rect">
            <a:avLst/>
          </a:prstGeom>
          <a:noFill/>
        </p:spPr>
        <p:txBody>
          <a:bodyPr wrap="square" rtlCol="0">
            <a:spAutoFit/>
          </a:bodyPr>
          <a:lstStyle/>
          <a:p>
            <a:r>
              <a:rPr lang="en-US" dirty="0">
                <a:latin typeface="Constantia" panose="02030602050306030303" pitchFamily="18" charset="0"/>
                <a:hlinkClick r:id="rId8"/>
              </a:rPr>
              <a:t>matt@mattweirick.com</a:t>
            </a:r>
            <a:endParaRPr lang="en-US" dirty="0">
              <a:latin typeface="Constantia" panose="02030602050306030303" pitchFamily="18" charset="0"/>
            </a:endParaRPr>
          </a:p>
        </p:txBody>
      </p:sp>
      <p:pic>
        <p:nvPicPr>
          <p:cNvPr id="27" name="Picture 26" descr="Save file icon.">
            <a:extLst>
              <a:ext uri="{FF2B5EF4-FFF2-40B4-BE49-F238E27FC236}">
                <a16:creationId xmlns:a16="http://schemas.microsoft.com/office/drawing/2014/main" id="{0F0A45E7-78DA-C147-8426-8372035D9EA0}"/>
              </a:ext>
            </a:extLst>
          </p:cNvPr>
          <p:cNvPicPr>
            <a:picLocks noChangeAspect="1"/>
          </p:cNvPicPr>
          <p:nvPr/>
        </p:nvPicPr>
        <p:blipFill>
          <a:blip r:embed="rId9"/>
          <a:stretch>
            <a:fillRect/>
          </a:stretch>
        </p:blipFill>
        <p:spPr>
          <a:xfrm>
            <a:off x="4676195" y="5785475"/>
            <a:ext cx="240241" cy="220128"/>
          </a:xfrm>
          <a:prstGeom prst="rect">
            <a:avLst/>
          </a:prstGeom>
        </p:spPr>
      </p:pic>
      <p:sp>
        <p:nvSpPr>
          <p:cNvPr id="5" name="TextBox 4">
            <a:extLst>
              <a:ext uri="{FF2B5EF4-FFF2-40B4-BE49-F238E27FC236}">
                <a16:creationId xmlns:a16="http://schemas.microsoft.com/office/drawing/2014/main" id="{34068B50-E8B3-334A-9231-AA9A2C2BFB19}"/>
              </a:ext>
            </a:extLst>
          </p:cNvPr>
          <p:cNvSpPr txBox="1"/>
          <p:nvPr/>
        </p:nvSpPr>
        <p:spPr>
          <a:xfrm>
            <a:off x="4953397" y="5710873"/>
            <a:ext cx="6677605" cy="369332"/>
          </a:xfrm>
          <a:prstGeom prst="rect">
            <a:avLst/>
          </a:prstGeom>
          <a:noFill/>
        </p:spPr>
        <p:txBody>
          <a:bodyPr wrap="square" rtlCol="0">
            <a:spAutoFit/>
          </a:bodyPr>
          <a:lstStyle/>
          <a:p>
            <a:r>
              <a:rPr lang="en-US" dirty="0">
                <a:latin typeface="Constantia" panose="02030602050306030303" pitchFamily="18" charset="0"/>
                <a:hlinkClick r:id="rId10"/>
              </a:rPr>
              <a:t>academic.mattweirick.com/files/scu-presentation-20210730.pptx</a:t>
            </a:r>
            <a:endParaRPr lang="en-US" dirty="0">
              <a:latin typeface="Constantia" panose="02030602050306030303" pitchFamily="18" charset="0"/>
            </a:endParaRPr>
          </a:p>
        </p:txBody>
      </p:sp>
      <p:pic>
        <p:nvPicPr>
          <p:cNvPr id="29" name="Picture 28" descr="Share link icon.">
            <a:extLst>
              <a:ext uri="{FF2B5EF4-FFF2-40B4-BE49-F238E27FC236}">
                <a16:creationId xmlns:a16="http://schemas.microsoft.com/office/drawing/2014/main" id="{A3B81335-F9FF-6542-B9D4-4D46A25A0D27}"/>
              </a:ext>
            </a:extLst>
          </p:cNvPr>
          <p:cNvPicPr>
            <a:picLocks noChangeAspect="1"/>
          </p:cNvPicPr>
          <p:nvPr/>
        </p:nvPicPr>
        <p:blipFill>
          <a:blip r:embed="rId11"/>
          <a:stretch>
            <a:fillRect/>
          </a:stretch>
        </p:blipFill>
        <p:spPr>
          <a:xfrm>
            <a:off x="4676195" y="6066547"/>
            <a:ext cx="240241" cy="220128"/>
          </a:xfrm>
          <a:prstGeom prst="rect">
            <a:avLst/>
          </a:prstGeom>
        </p:spPr>
      </p:pic>
      <p:sp>
        <p:nvSpPr>
          <p:cNvPr id="6" name="TextBox 5">
            <a:extLst>
              <a:ext uri="{FF2B5EF4-FFF2-40B4-BE49-F238E27FC236}">
                <a16:creationId xmlns:a16="http://schemas.microsoft.com/office/drawing/2014/main" id="{B641AD9D-2C97-7448-80D3-B64C3F4F1E47}"/>
              </a:ext>
            </a:extLst>
          </p:cNvPr>
          <p:cNvSpPr txBox="1"/>
          <p:nvPr/>
        </p:nvSpPr>
        <p:spPr>
          <a:xfrm>
            <a:off x="4953397" y="5991945"/>
            <a:ext cx="6315456" cy="369332"/>
          </a:xfrm>
          <a:prstGeom prst="rect">
            <a:avLst/>
          </a:prstGeom>
          <a:noFill/>
        </p:spPr>
        <p:txBody>
          <a:bodyPr wrap="square" rtlCol="0">
            <a:spAutoFit/>
          </a:bodyPr>
          <a:lstStyle/>
          <a:p>
            <a:r>
              <a:rPr lang="en-US" dirty="0">
                <a:latin typeface="Constantia" panose="02030602050306030303" pitchFamily="18" charset="0"/>
                <a:hlinkClick r:id="rId12"/>
              </a:rPr>
              <a:t>academic.mattweirick.com/talks/2021-07-30-scu-presentation</a:t>
            </a:r>
            <a:endParaRPr lang="en-US" dirty="0">
              <a:latin typeface="Constantia" panose="02030602050306030303" pitchFamily="18" charset="0"/>
            </a:endParaRPr>
          </a:p>
        </p:txBody>
      </p:sp>
    </p:spTree>
    <p:extLst>
      <p:ext uri="{BB962C8B-B14F-4D97-AF65-F5344CB8AC3E}">
        <p14:creationId xmlns:p14="http://schemas.microsoft.com/office/powerpoint/2010/main" val="37466707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p:txBody>
          <a:bodyPr>
            <a:normAutofit fontScale="70000" lnSpcReduction="20000"/>
          </a:bodyPr>
          <a:lstStyle/>
          <a:p>
            <a:r>
              <a:rPr lang="en-US" sz="2300" dirty="0"/>
              <a:t>Background Information &amp; Considerations</a:t>
            </a:r>
          </a:p>
          <a:p>
            <a:pPr marL="285750" indent="-285750">
              <a:buFont typeface="Arial" panose="020B0604020202020204" pitchFamily="34" charset="0"/>
              <a:buChar char="•"/>
            </a:pPr>
            <a:r>
              <a:rPr lang="en-US" sz="2300" dirty="0"/>
              <a:t>Prompt</a:t>
            </a:r>
          </a:p>
          <a:p>
            <a:pPr marL="285750" indent="-285750">
              <a:buFont typeface="Arial" panose="020B0604020202020204" pitchFamily="34" charset="0"/>
              <a:buChar char="•"/>
            </a:pPr>
            <a:r>
              <a:rPr lang="en-US" sz="2300" dirty="0"/>
              <a:t>Goals</a:t>
            </a:r>
          </a:p>
          <a:p>
            <a:pPr marL="285750" indent="-285750">
              <a:buFont typeface="Arial" panose="020B0604020202020204" pitchFamily="34" charset="0"/>
              <a:buChar char="•"/>
            </a:pPr>
            <a:r>
              <a:rPr lang="en-US" sz="2300" dirty="0"/>
              <a:t>Values</a:t>
            </a:r>
          </a:p>
          <a:p>
            <a:r>
              <a:rPr lang="en-US" sz="2300" dirty="0"/>
              <a:t>A Process for Shared Visioning in Research, Outreach &amp; Inclusion</a:t>
            </a:r>
          </a:p>
          <a:p>
            <a:r>
              <a:rPr lang="en-US" sz="2300" dirty="0"/>
              <a:t>A Vision to Develop &amp; Apply a Social Justice Model</a:t>
            </a:r>
          </a:p>
          <a:p>
            <a:pPr marL="285750" indent="-285750">
              <a:buFont typeface="Arial" panose="020B0604020202020204" pitchFamily="34" charset="0"/>
              <a:buChar char="•"/>
            </a:pPr>
            <a:r>
              <a:rPr lang="en-US" sz="2300" dirty="0"/>
              <a:t>Involving Students in Shared Decision-Making</a:t>
            </a:r>
          </a:p>
          <a:p>
            <a:pPr marL="285750" indent="-285750">
              <a:buFont typeface="Arial" panose="020B0604020202020204" pitchFamily="34" charset="0"/>
              <a:buChar char="•"/>
            </a:pPr>
            <a:r>
              <a:rPr lang="en-US" sz="2300" dirty="0"/>
              <a:t>Supporting Library Staff and Providing Professional Development</a:t>
            </a:r>
          </a:p>
          <a:p>
            <a:pPr marL="285750" indent="-285750">
              <a:buFont typeface="Arial" panose="020B0604020202020204" pitchFamily="34" charset="0"/>
              <a:buChar char="•"/>
            </a:pPr>
            <a:r>
              <a:rPr lang="en-US" sz="2300" dirty="0"/>
              <a:t>Being Learner-Centered</a:t>
            </a:r>
          </a:p>
          <a:p>
            <a:pPr lvl="1"/>
            <a:endParaRPr lang="en-US" sz="1800" dirty="0"/>
          </a:p>
          <a:p>
            <a:r>
              <a:rPr lang="en-US" sz="1700" dirty="0"/>
              <a:t>Photo by </a:t>
            </a:r>
            <a:r>
              <a:rPr lang="en-US" sz="1700" dirty="0">
                <a:hlinkClick r:id="rId3"/>
              </a:rPr>
              <a:t>Estée Janssens</a:t>
            </a:r>
            <a:r>
              <a:rPr lang="en-US" sz="1700" dirty="0"/>
              <a:t> on </a:t>
            </a:r>
            <a:r>
              <a:rPr lang="en-US" sz="1700" dirty="0">
                <a:hlinkClick r:id="rId4"/>
              </a:rPr>
              <a:t>Unsplash</a:t>
            </a:r>
            <a:r>
              <a:rPr lang="en-US" sz="1700" dirty="0"/>
              <a:t> </a:t>
            </a:r>
          </a:p>
        </p:txBody>
      </p:sp>
      <p:pic>
        <p:nvPicPr>
          <p:cNvPr id="6" name="Picture Placeholder 5" descr="A cup of coffee on a monthly planner.">
            <a:extLst>
              <a:ext uri="{FF2B5EF4-FFF2-40B4-BE49-F238E27FC236}">
                <a16:creationId xmlns:a16="http://schemas.microsoft.com/office/drawing/2014/main" id="{27A876F6-3AB0-E740-A118-C3DDFF25A939}"/>
              </a:ext>
            </a:extLst>
          </p:cNvPr>
          <p:cNvPicPr>
            <a:picLocks noGrp="1" noChangeAspect="1"/>
          </p:cNvPicPr>
          <p:nvPr>
            <p:ph type="pic" idx="1"/>
          </p:nvPr>
        </p:nvPicPr>
        <p:blipFill>
          <a:blip r:embed="rId5"/>
          <a:srcRect l="7672" r="7672"/>
          <a:stretch>
            <a:fillRect/>
          </a:stretch>
        </p:blipFill>
        <p:spPr/>
      </p:pic>
    </p:spTree>
    <p:extLst>
      <p:ext uri="{BB962C8B-B14F-4D97-AF65-F5344CB8AC3E}">
        <p14:creationId xmlns:p14="http://schemas.microsoft.com/office/powerpoint/2010/main" val="1413386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ackground icon.">
            <a:extLst>
              <a:ext uri="{FF2B5EF4-FFF2-40B4-BE49-F238E27FC236}">
                <a16:creationId xmlns:a16="http://schemas.microsoft.com/office/drawing/2014/main" id="{AE638D23-3A88-F04D-9F10-DC4239407352}"/>
              </a:ext>
            </a:extLst>
          </p:cNvPr>
          <p:cNvPicPr>
            <a:picLocks noChangeAspect="1"/>
          </p:cNvPicPr>
          <p:nvPr/>
        </p:nvPicPr>
        <p:blipFill>
          <a:blip r:embed="rId3"/>
          <a:stretch>
            <a:fillRect/>
          </a:stretch>
        </p:blipFill>
        <p:spPr>
          <a:xfrm>
            <a:off x="0" y="0"/>
            <a:ext cx="3524794" cy="3524794"/>
          </a:xfrm>
          <a:prstGeom prst="rect">
            <a:avLst/>
          </a:prstGeom>
        </p:spPr>
      </p:pic>
      <p:sp>
        <p:nvSpPr>
          <p:cNvPr id="2" name="Title 1">
            <a:extLst>
              <a:ext uri="{FF2B5EF4-FFF2-40B4-BE49-F238E27FC236}">
                <a16:creationId xmlns:a16="http://schemas.microsoft.com/office/drawing/2014/main" id="{068B5D0B-2311-C84A-80C6-3DCFE9ACA83B}"/>
              </a:ext>
            </a:extLst>
          </p:cNvPr>
          <p:cNvSpPr>
            <a:spLocks noGrp="1"/>
          </p:cNvSpPr>
          <p:nvPr>
            <p:ph type="title"/>
          </p:nvPr>
        </p:nvSpPr>
        <p:spPr/>
        <p:txBody>
          <a:bodyPr/>
          <a:lstStyle/>
          <a:p>
            <a:r>
              <a:rPr lang="en-US" dirty="0"/>
              <a:t>Background Information &amp; Considerations</a:t>
            </a:r>
          </a:p>
        </p:txBody>
      </p:sp>
    </p:spTree>
    <p:extLst>
      <p:ext uri="{BB962C8B-B14F-4D97-AF65-F5344CB8AC3E}">
        <p14:creationId xmlns:p14="http://schemas.microsoft.com/office/powerpoint/2010/main" val="2699156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Prompt</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idx="1"/>
          </p:nvPr>
        </p:nvSpPr>
        <p:spPr/>
        <p:txBody>
          <a:bodyPr/>
          <a:lstStyle/>
          <a:p>
            <a:r>
              <a:rPr lang="en-US" dirty="0"/>
              <a:t>The SCU Library’s strategic plan centers social justice, anti-racism, and diversity, equity, and inclusion as core areas of focus. Please describe your vision for how the SCU Library could advance this work based on the goals described in Priority 1 of the strategic plan.</a:t>
            </a:r>
          </a:p>
          <a:p>
            <a:endParaRPr lang="en-US" dirty="0"/>
          </a:p>
          <a:p>
            <a:r>
              <a:rPr lang="en-US" dirty="0"/>
              <a:t>Feel free to frame your presentation around specific goals and/or objectives that resonate with you or more broadly relate to the research, outreach and inclusion elements of this position.</a:t>
            </a:r>
          </a:p>
        </p:txBody>
      </p:sp>
    </p:spTree>
    <p:extLst>
      <p:ext uri="{BB962C8B-B14F-4D97-AF65-F5344CB8AC3E}">
        <p14:creationId xmlns:p14="http://schemas.microsoft.com/office/powerpoint/2010/main" val="3096010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Priority 1: Develop and Apply a Social Justice Model</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p:txBody>
          <a:bodyPr/>
          <a:lstStyle/>
          <a:p>
            <a:r>
              <a:rPr lang="en-US" dirty="0"/>
              <a:t>Goal 1: Initiate a process to reflect on what it means to be a social justice library.</a:t>
            </a:r>
          </a:p>
          <a:p>
            <a:r>
              <a:rPr lang="en-US" dirty="0"/>
              <a:t>Goal 2: Apply the principles of diversity, equity, inclusion, and social justice.</a:t>
            </a:r>
          </a:p>
          <a:p>
            <a:r>
              <a:rPr lang="en-US" dirty="0"/>
              <a:t>Goal 3: Create opportunities for sharing of and engagement with social justice initiatives.</a:t>
            </a:r>
          </a:p>
          <a:p>
            <a:endParaRPr lang="en-US" dirty="0"/>
          </a:p>
          <a:p>
            <a:endParaRPr lang="en-US" dirty="0"/>
          </a:p>
          <a:p>
            <a:r>
              <a:rPr lang="en-US" sz="1200" dirty="0"/>
              <a:t>Photo by </a:t>
            </a:r>
            <a:r>
              <a:rPr lang="en-US" sz="1200" dirty="0">
                <a:hlinkClick r:id="rId3"/>
              </a:rPr>
              <a:t>Ying Ge</a:t>
            </a:r>
            <a:r>
              <a:rPr lang="en-US" sz="1200" dirty="0"/>
              <a:t> on </a:t>
            </a:r>
            <a:r>
              <a:rPr lang="en-US" sz="1200" dirty="0">
                <a:hlinkClick r:id="rId4"/>
              </a:rPr>
              <a:t>Unsplash</a:t>
            </a:r>
            <a:r>
              <a:rPr lang="en-US" sz="1200" dirty="0"/>
              <a:t> </a:t>
            </a:r>
          </a:p>
        </p:txBody>
      </p:sp>
      <p:pic>
        <p:nvPicPr>
          <p:cNvPr id="9" name="Picture Placeholder 8" descr="People gathered at a protest. One sign reads &quot;racism is a pandemic too.&quot;">
            <a:extLst>
              <a:ext uri="{FF2B5EF4-FFF2-40B4-BE49-F238E27FC236}">
                <a16:creationId xmlns:a16="http://schemas.microsoft.com/office/drawing/2014/main" id="{6A5E865B-7179-2C4C-97C8-1673E9DF4A8F}"/>
              </a:ext>
            </a:extLst>
          </p:cNvPr>
          <p:cNvPicPr>
            <a:picLocks noGrp="1" noChangeAspect="1"/>
          </p:cNvPicPr>
          <p:nvPr>
            <p:ph type="pic" idx="1"/>
          </p:nvPr>
        </p:nvPicPr>
        <p:blipFill>
          <a:blip r:embed="rId5"/>
          <a:srcRect l="7785" r="7785"/>
          <a:stretch>
            <a:fillRect/>
          </a:stretch>
        </p:blipFill>
        <p:spPr/>
      </p:pic>
    </p:spTree>
    <p:extLst>
      <p:ext uri="{BB962C8B-B14F-4D97-AF65-F5344CB8AC3E}">
        <p14:creationId xmlns:p14="http://schemas.microsoft.com/office/powerpoint/2010/main" val="26751711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University Library Values</a:t>
            </a:r>
          </a:p>
        </p:txBody>
      </p:sp>
      <p:sp>
        <p:nvSpPr>
          <p:cNvPr id="3" name="Content Placeholder 2">
            <a:extLst>
              <a:ext uri="{FF2B5EF4-FFF2-40B4-BE49-F238E27FC236}">
                <a16:creationId xmlns:a16="http://schemas.microsoft.com/office/drawing/2014/main" id="{D87D59B4-CCD7-A848-9D96-1365470E2C06}"/>
              </a:ext>
              <a:ext uri="{C183D7F6-B498-43B3-948B-1728B52AA6E4}">
                <adec:decorative xmlns:adec="http://schemas.microsoft.com/office/drawing/2017/decorative" val="0"/>
              </a:ext>
            </a:extLst>
          </p:cNvPr>
          <p:cNvSpPr>
            <a:spLocks noGrp="1"/>
          </p:cNvSpPr>
          <p:nvPr>
            <p:ph type="body" sz="half" idx="2"/>
          </p:nvPr>
        </p:nvSpPr>
        <p:spPr/>
        <p:txBody>
          <a:bodyPr/>
          <a:lstStyle/>
          <a:p>
            <a:r>
              <a:rPr lang="en-US" b="1" dirty="0"/>
              <a:t>Compassion and social justice</a:t>
            </a:r>
          </a:p>
          <a:p>
            <a:r>
              <a:rPr lang="en-US" dirty="0"/>
              <a:t>Engaged learning</a:t>
            </a:r>
          </a:p>
          <a:p>
            <a:r>
              <a:rPr lang="en-US" b="1" dirty="0"/>
              <a:t>Transparent and collaborative processes</a:t>
            </a:r>
          </a:p>
          <a:p>
            <a:r>
              <a:rPr lang="en-US" dirty="0"/>
              <a:t>Excellence in service</a:t>
            </a:r>
          </a:p>
          <a:p>
            <a:r>
              <a:rPr lang="en-US" b="1" dirty="0"/>
              <a:t>Staff development and professional growth</a:t>
            </a:r>
          </a:p>
          <a:p>
            <a:r>
              <a:rPr lang="en-US" dirty="0"/>
              <a:t>Academic and intellectual freedom</a:t>
            </a:r>
          </a:p>
          <a:p>
            <a:r>
              <a:rPr lang="en-US" dirty="0"/>
              <a:t>Civil discourse</a:t>
            </a:r>
          </a:p>
          <a:p>
            <a:r>
              <a:rPr lang="en-US" dirty="0"/>
              <a:t>Stewardship of library resources</a:t>
            </a:r>
          </a:p>
          <a:p>
            <a:endParaRPr lang="en-US" dirty="0"/>
          </a:p>
          <a:p>
            <a:r>
              <a:rPr lang="en-US" sz="1200" dirty="0"/>
              <a:t>Photo by </a:t>
            </a:r>
            <a:r>
              <a:rPr lang="en-US" sz="1200" dirty="0">
                <a:hlinkClick r:id="rId3"/>
              </a:rPr>
              <a:t>Clark Tibbs</a:t>
            </a:r>
            <a:r>
              <a:rPr lang="en-US" sz="1200" dirty="0"/>
              <a:t> on </a:t>
            </a:r>
            <a:r>
              <a:rPr lang="en-US" sz="1200" dirty="0">
                <a:hlinkClick r:id="rId4"/>
              </a:rPr>
              <a:t>Unsplash</a:t>
            </a:r>
            <a:r>
              <a:rPr lang="en-US" sz="1200" dirty="0"/>
              <a:t> </a:t>
            </a:r>
          </a:p>
        </p:txBody>
      </p:sp>
      <p:sp>
        <p:nvSpPr>
          <p:cNvPr id="5" name="Content Placeholder 2" hidden="1">
            <a:extLst>
              <a:ext uri="{FF2B5EF4-FFF2-40B4-BE49-F238E27FC236}">
                <a16:creationId xmlns:a16="http://schemas.microsoft.com/office/drawing/2014/main" id="{59A9BFA7-8853-E649-BE79-864FE7D738B5}"/>
              </a:ext>
              <a:ext uri="{C183D7F6-B498-43B3-948B-1728B52AA6E4}">
                <adec:decorative xmlns:adec="http://schemas.microsoft.com/office/drawing/2017/decorative" val="1"/>
              </a:ext>
            </a:extLst>
          </p:cNvPr>
          <p:cNvSpPr txBox="1">
            <a:spLocks/>
          </p:cNvSpPr>
          <p:nvPr/>
        </p:nvSpPr>
        <p:spPr>
          <a:xfrm>
            <a:off x="836612" y="2057400"/>
            <a:ext cx="3932237" cy="38130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Compassion and social justice</a:t>
            </a:r>
          </a:p>
          <a:p>
            <a:r>
              <a:rPr lang="en-US" dirty="0"/>
              <a:t>Engaged learning</a:t>
            </a:r>
          </a:p>
          <a:p>
            <a:r>
              <a:rPr lang="en-US" dirty="0"/>
              <a:t>Transparent and collaborative processes</a:t>
            </a:r>
          </a:p>
          <a:p>
            <a:r>
              <a:rPr lang="en-US" dirty="0"/>
              <a:t>Excellence in service</a:t>
            </a:r>
          </a:p>
          <a:p>
            <a:r>
              <a:rPr lang="en-US" dirty="0"/>
              <a:t>Staff development and professional growth</a:t>
            </a:r>
          </a:p>
          <a:p>
            <a:r>
              <a:rPr lang="en-US" dirty="0"/>
              <a:t>Academic and intellectual freedom</a:t>
            </a:r>
          </a:p>
          <a:p>
            <a:r>
              <a:rPr lang="en-US" dirty="0"/>
              <a:t>Civil discourse</a:t>
            </a:r>
          </a:p>
          <a:p>
            <a:r>
              <a:rPr lang="en-US" dirty="0"/>
              <a:t>Stewardship of library resources</a:t>
            </a:r>
          </a:p>
          <a:p>
            <a:endParaRPr lang="en-US" dirty="0"/>
          </a:p>
          <a:p>
            <a:r>
              <a:rPr lang="en-US" sz="1200" dirty="0"/>
              <a:t>Photo by </a:t>
            </a:r>
            <a:r>
              <a:rPr lang="en-US" sz="1200" dirty="0">
                <a:hlinkClick r:id="rId3"/>
              </a:rPr>
              <a:t>Clark Tibbs</a:t>
            </a:r>
            <a:r>
              <a:rPr lang="en-US" sz="1200" dirty="0"/>
              <a:t> on </a:t>
            </a:r>
            <a:r>
              <a:rPr lang="en-US" sz="1200" dirty="0">
                <a:hlinkClick r:id="rId4"/>
              </a:rPr>
              <a:t>Unsplash</a:t>
            </a:r>
            <a:r>
              <a:rPr lang="en-US" sz="1200" dirty="0"/>
              <a:t> </a:t>
            </a:r>
          </a:p>
        </p:txBody>
      </p:sp>
      <p:pic>
        <p:nvPicPr>
          <p:cNvPr id="6" name="Picture Placeholder 5" descr="A neon light that reads &quot;do something great&quot;">
            <a:extLst>
              <a:ext uri="{FF2B5EF4-FFF2-40B4-BE49-F238E27FC236}">
                <a16:creationId xmlns:a16="http://schemas.microsoft.com/office/drawing/2014/main" id="{23A6F342-379A-A54C-9554-29CDF2341B89}"/>
              </a:ext>
            </a:extLst>
          </p:cNvPr>
          <p:cNvPicPr>
            <a:picLocks noGrp="1" noChangeAspect="1"/>
          </p:cNvPicPr>
          <p:nvPr>
            <p:ph type="pic" idx="1"/>
          </p:nvPr>
        </p:nvPicPr>
        <p:blipFill rotWithShape="1">
          <a:blip r:embed="rId5"/>
          <a:srcRect l="7785" r="7785"/>
          <a:stretch/>
        </p:blipFill>
        <p:spPr/>
      </p:pic>
    </p:spTree>
    <p:extLst>
      <p:ext uri="{BB962C8B-B14F-4D97-AF65-F5344CB8AC3E}">
        <p14:creationId xmlns:p14="http://schemas.microsoft.com/office/powerpoint/2010/main" val="1083754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Some of My Values</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p:txBody>
          <a:bodyPr/>
          <a:lstStyle/>
          <a:p>
            <a:r>
              <a:rPr lang="en-US" dirty="0"/>
              <a:t>Shared decision-making</a:t>
            </a:r>
          </a:p>
          <a:p>
            <a:r>
              <a:rPr lang="en-US" dirty="0"/>
              <a:t>Active listening</a:t>
            </a:r>
          </a:p>
          <a:p>
            <a:r>
              <a:rPr lang="en-US" dirty="0"/>
              <a:t>We can never communicate enough</a:t>
            </a:r>
          </a:p>
          <a:p>
            <a:r>
              <a:rPr lang="en-US" dirty="0"/>
              <a:t>Learning about a (work)place </a:t>
            </a:r>
            <a:r>
              <a:rPr lang="en-US" dirty="0">
                <a:sym typeface="Wingdings" pitchFamily="2" charset="2"/>
              </a:rPr>
              <a:t>(no parachuting)</a:t>
            </a:r>
          </a:p>
          <a:p>
            <a:r>
              <a:rPr lang="en-US" dirty="0">
                <a:sym typeface="Wingdings" pitchFamily="2" charset="2"/>
              </a:rPr>
              <a:t>Ideas not concrete plans</a:t>
            </a:r>
            <a:endParaRPr lang="en-US" dirty="0"/>
          </a:p>
        </p:txBody>
      </p:sp>
      <p:pic>
        <p:nvPicPr>
          <p:cNvPr id="6" name="Picture Placeholder 5" descr="Me writing in a notebook.">
            <a:extLst>
              <a:ext uri="{FF2B5EF4-FFF2-40B4-BE49-F238E27FC236}">
                <a16:creationId xmlns:a16="http://schemas.microsoft.com/office/drawing/2014/main" id="{230C65C3-3E13-ED44-89E1-CBE51AA4A263}"/>
              </a:ext>
            </a:extLst>
          </p:cNvPr>
          <p:cNvPicPr>
            <a:picLocks noGrp="1" noChangeAspect="1"/>
          </p:cNvPicPr>
          <p:nvPr>
            <p:ph type="pic" idx="1"/>
          </p:nvPr>
        </p:nvPicPr>
        <p:blipFill>
          <a:blip r:embed="rId3"/>
          <a:srcRect l="14408" r="14408"/>
          <a:stretch>
            <a:fillRect/>
          </a:stretch>
        </p:blipFill>
        <p:spPr>
          <a:prstGeom prst="ellipse">
            <a:avLst/>
          </a:prstGeom>
          <a:ln>
            <a:noFill/>
          </a:ln>
          <a:effectLst>
            <a:outerShdw blurRad="152400" dist="317500" dir="5400000" sx="90000" sy="-19000" rotWithShape="0">
              <a:prstClr val="black">
                <a:alpha val="15000"/>
              </a:prstClr>
            </a:outerShdw>
            <a:softEdge rad="112500"/>
          </a:effectLst>
        </p:spPr>
      </p:pic>
    </p:spTree>
    <p:extLst>
      <p:ext uri="{BB962C8B-B14F-4D97-AF65-F5344CB8AC3E}">
        <p14:creationId xmlns:p14="http://schemas.microsoft.com/office/powerpoint/2010/main" val="3178485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1C2D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FA0CA-2F7F-E34F-BB88-461B969FA64F}"/>
              </a:ext>
            </a:extLst>
          </p:cNvPr>
          <p:cNvSpPr>
            <a:spLocks noGrp="1"/>
          </p:cNvSpPr>
          <p:nvPr>
            <p:ph type="title"/>
          </p:nvPr>
        </p:nvSpPr>
        <p:spPr/>
        <p:txBody>
          <a:bodyPr/>
          <a:lstStyle/>
          <a:p>
            <a:r>
              <a:rPr lang="en-US" dirty="0"/>
              <a:t>Susan Leigh Star (1990)</a:t>
            </a:r>
          </a:p>
        </p:txBody>
      </p:sp>
      <p:sp>
        <p:nvSpPr>
          <p:cNvPr id="3" name="Content Placeholder 2">
            <a:extLst>
              <a:ext uri="{FF2B5EF4-FFF2-40B4-BE49-F238E27FC236}">
                <a16:creationId xmlns:a16="http://schemas.microsoft.com/office/drawing/2014/main" id="{D87D59B4-CCD7-A848-9D96-1365470E2C06}"/>
              </a:ext>
            </a:extLst>
          </p:cNvPr>
          <p:cNvSpPr>
            <a:spLocks noGrp="1"/>
          </p:cNvSpPr>
          <p:nvPr>
            <p:ph type="body" sz="half" idx="2"/>
          </p:nvPr>
        </p:nvSpPr>
        <p:spPr/>
        <p:txBody>
          <a:bodyPr>
            <a:noAutofit/>
          </a:bodyPr>
          <a:lstStyle/>
          <a:p>
            <a:r>
              <a:rPr lang="en-US" sz="3600" dirty="0"/>
              <a:t>”Every enrolment entails both a failure to </a:t>
            </a:r>
            <a:r>
              <a:rPr lang="en-US" sz="3600" dirty="0" err="1"/>
              <a:t>enrol</a:t>
            </a:r>
            <a:r>
              <a:rPr lang="en-US" sz="3600" dirty="0"/>
              <a:t> and a destruction of the world of the non-enrolled”</a:t>
            </a:r>
          </a:p>
          <a:p>
            <a:endParaRPr lang="en-US" sz="1200" dirty="0"/>
          </a:p>
          <a:p>
            <a:r>
              <a:rPr lang="en-US" sz="1200" dirty="0"/>
              <a:t>Photo by </a:t>
            </a:r>
            <a:r>
              <a:rPr lang="en-US" sz="1200" dirty="0">
                <a:hlinkClick r:id="rId3"/>
              </a:rPr>
              <a:t>Lars Blankers</a:t>
            </a:r>
            <a:r>
              <a:rPr lang="en-US" sz="1200" dirty="0"/>
              <a:t> on </a:t>
            </a:r>
            <a:r>
              <a:rPr lang="en-US" sz="1200" dirty="0">
                <a:hlinkClick r:id="rId4"/>
              </a:rPr>
              <a:t>Unsplash</a:t>
            </a:r>
            <a:r>
              <a:rPr lang="en-US" sz="1200" dirty="0"/>
              <a:t> </a:t>
            </a:r>
          </a:p>
        </p:txBody>
      </p:sp>
      <p:pic>
        <p:nvPicPr>
          <p:cNvPr id="8" name="Picture Placeholder 7" descr="Close-up of many onions">
            <a:extLst>
              <a:ext uri="{FF2B5EF4-FFF2-40B4-BE49-F238E27FC236}">
                <a16:creationId xmlns:a16="http://schemas.microsoft.com/office/drawing/2014/main" id="{1C5E3960-FA2E-8C4C-8829-DF36C244D600}"/>
              </a:ext>
            </a:extLst>
          </p:cNvPr>
          <p:cNvPicPr>
            <a:picLocks noGrp="1" noChangeAspect="1"/>
          </p:cNvPicPr>
          <p:nvPr>
            <p:ph type="pic" idx="1"/>
          </p:nvPr>
        </p:nvPicPr>
        <p:blipFill>
          <a:blip r:embed="rId5"/>
          <a:srcRect l="7785" r="7785"/>
          <a:stretch>
            <a:fillRect/>
          </a:stretch>
        </p:blipFill>
        <p:spPr/>
      </p:pic>
    </p:spTree>
    <p:extLst>
      <p:ext uri="{BB962C8B-B14F-4D97-AF65-F5344CB8AC3E}">
        <p14:creationId xmlns:p14="http://schemas.microsoft.com/office/powerpoint/2010/main" val="15086072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6271</TotalTime>
  <Words>5508</Words>
  <Application>Microsoft Macintosh PowerPoint</Application>
  <PresentationFormat>Widescreen</PresentationFormat>
  <Paragraphs>261</Paragraphs>
  <Slides>26</Slides>
  <Notes>26</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26</vt:i4>
      </vt:variant>
    </vt:vector>
  </HeadingPairs>
  <TitlesOfParts>
    <vt:vector size="32" baseType="lpstr">
      <vt:lpstr>Arial</vt:lpstr>
      <vt:lpstr>Calibri</vt:lpstr>
      <vt:lpstr>Calibri Light</vt:lpstr>
      <vt:lpstr>Constantia</vt:lpstr>
      <vt:lpstr>Office Theme</vt:lpstr>
      <vt:lpstr>1_Office Theme</vt:lpstr>
      <vt:lpstr>Visioning for Research, Outreach, and Inclusion</vt:lpstr>
      <vt:lpstr>Introduction</vt:lpstr>
      <vt:lpstr>Agenda</vt:lpstr>
      <vt:lpstr>Background Information &amp; Considerations</vt:lpstr>
      <vt:lpstr>Prompt</vt:lpstr>
      <vt:lpstr>Priority 1: Develop and Apply a Social Justice Model</vt:lpstr>
      <vt:lpstr>University Library Values</vt:lpstr>
      <vt:lpstr>Some of My Values</vt:lpstr>
      <vt:lpstr>Susan Leigh Star (1990)</vt:lpstr>
      <vt:lpstr>Freire – Pedagogy of the Oppressed</vt:lpstr>
      <vt:lpstr>Ruth Wilson Gilmore</vt:lpstr>
      <vt:lpstr>A Process for Shared Visioning in Research, Outreach &amp; Inclusion</vt:lpstr>
      <vt:lpstr>Overview</vt:lpstr>
      <vt:lpstr>A Vision to Develop &amp; Apply a Social Justice Model</vt:lpstr>
      <vt:lpstr>Applying DEIA &amp; Social Justice Principles</vt:lpstr>
      <vt:lpstr>Overview of Vision</vt:lpstr>
      <vt:lpstr>Involve Users</vt:lpstr>
      <vt:lpstr>University Library Advisory/Advocacy Board</vt:lpstr>
      <vt:lpstr>Support Library Staff</vt:lpstr>
      <vt:lpstr>Support Staff &amp; Create Opportunities for Professional Development &amp; Growth</vt:lpstr>
      <vt:lpstr>Center Learners</vt:lpstr>
      <vt:lpstr>Learner-Centered Design &amp; Universal Design</vt:lpstr>
      <vt:lpstr>Wrapping Up</vt:lpstr>
      <vt:lpstr>Some of my DEIA Work</vt:lpstr>
      <vt:lpstr>Bibliography</vt:lpstr>
      <vt:lpstr>Contact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Where in Los Angeles is Carmen Sandiego?</dc:title>
  <dc:creator>Matthew Johnson</dc:creator>
  <cp:lastModifiedBy>Johnson, Matthew</cp:lastModifiedBy>
  <cp:revision>61</cp:revision>
  <dcterms:created xsi:type="dcterms:W3CDTF">2019-01-07T21:32:22Z</dcterms:created>
  <dcterms:modified xsi:type="dcterms:W3CDTF">2021-07-30T14:38:03Z</dcterms:modified>
</cp:coreProperties>
</file>